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mp4" ContentType="video/mp4"/>
  <Default Extension="vml" ContentType="application/vnd.openxmlformats-officedocument.vmlDrawing"/>
  <Default Extension="png" ContentType="image/png"/>
  <Default Extension="wmf" ContentType="image/x-wmf"/>
  <Default Extension="rels" ContentType="application/vnd.openxmlformats-package.relationships+xml"/>
  <Default Extension="gif" ContentType="image/gif"/>
  <Default Extension="MOV" ContentType="video/quicktim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0.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14" r:id="rId2"/>
    <p:sldId id="2972" r:id="rId3"/>
    <p:sldId id="2974" r:id="rId4"/>
    <p:sldId id="3070" r:id="rId5"/>
    <p:sldId id="3076" r:id="rId6"/>
    <p:sldId id="3067" r:id="rId7"/>
    <p:sldId id="3068" r:id="rId8"/>
    <p:sldId id="3007" r:id="rId9"/>
    <p:sldId id="3011" r:id="rId10"/>
    <p:sldId id="3050" r:id="rId11"/>
    <p:sldId id="3008" r:id="rId12"/>
    <p:sldId id="2988" r:id="rId13"/>
    <p:sldId id="3075" r:id="rId14"/>
    <p:sldId id="3074" r:id="rId15"/>
    <p:sldId id="3051" r:id="rId16"/>
    <p:sldId id="3078" r:id="rId17"/>
    <p:sldId id="3073" r:id="rId18"/>
    <p:sldId id="3081" r:id="rId19"/>
    <p:sldId id="3083" r:id="rId20"/>
    <p:sldId id="3085" r:id="rId21"/>
    <p:sldId id="3086" r:id="rId22"/>
    <p:sldId id="3015" r:id="rId23"/>
    <p:sldId id="3080" r:id="rId24"/>
    <p:sldId id="3072" r:id="rId25"/>
    <p:sldId id="3077" r:id="rId26"/>
    <p:sldId id="3016" r:id="rId27"/>
    <p:sldId id="479" r:id="rId28"/>
    <p:sldId id="495" r:id="rId29"/>
    <p:sldId id="3030" r:id="rId30"/>
    <p:sldId id="3031" r:id="rId31"/>
    <p:sldId id="3004" r:id="rId32"/>
    <p:sldId id="3033" r:id="rId33"/>
    <p:sldId id="3047" r:id="rId34"/>
    <p:sldId id="3091" r:id="rId35"/>
    <p:sldId id="3092" r:id="rId36"/>
    <p:sldId id="3098" r:id="rId37"/>
    <p:sldId id="3093" r:id="rId38"/>
    <p:sldId id="3094" r:id="rId39"/>
    <p:sldId id="3097" r:id="rId40"/>
    <p:sldId id="3099" r:id="rId41"/>
    <p:sldId id="2997" r:id="rId42"/>
    <p:sldId id="343" r:id="rId43"/>
  </p:sldIdLst>
  <p:sldSz cx="7620000" cy="5715000"/>
  <p:notesSz cx="6858000" cy="9144000"/>
  <p:defaultTex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521415D9-36F7-43E2-AB2F-B90AF26B5E84}">
      <p14:sectionLst xmlns:p14="http://schemas.microsoft.com/office/powerpoint/2010/main">
        <p14:section name="默认节" id="{37634249-7380-4B76-B7E7-5933EDDEBFDF}">
          <p14:sldIdLst>
            <p14:sldId id="3014"/>
            <p14:sldId id="2972"/>
            <p14:sldId id="2974"/>
            <p14:sldId id="3070"/>
            <p14:sldId id="3076"/>
            <p14:sldId id="3067"/>
            <p14:sldId id="3068"/>
            <p14:sldId id="3007"/>
            <p14:sldId id="3011"/>
            <p14:sldId id="3050"/>
            <p14:sldId id="3008"/>
            <p14:sldId id="2988"/>
            <p14:sldId id="3075"/>
            <p14:sldId id="3074"/>
            <p14:sldId id="3051"/>
            <p14:sldId id="3078"/>
            <p14:sldId id="3073"/>
            <p14:sldId id="3081"/>
            <p14:sldId id="3083"/>
            <p14:sldId id="3085"/>
            <p14:sldId id="3086"/>
            <p14:sldId id="3015"/>
            <p14:sldId id="3080"/>
            <p14:sldId id="3072"/>
            <p14:sldId id="3077"/>
            <p14:sldId id="3016"/>
            <p14:sldId id="479"/>
            <p14:sldId id="495"/>
            <p14:sldId id="3030"/>
            <p14:sldId id="3031"/>
            <p14:sldId id="3004"/>
            <p14:sldId id="3033"/>
            <p14:sldId id="3047"/>
            <p14:sldId id="3091"/>
            <p14:sldId id="3092"/>
            <p14:sldId id="3098"/>
            <p14:sldId id="3093"/>
            <p14:sldId id="3094"/>
            <p14:sldId id="3097"/>
            <p14:sldId id="3099"/>
          </p14:sldIdLst>
        </p14:section>
        <p14:section name="无标题节" id="{BB8CDE91-935C-4A3A-9DB5-D9BE5D9D0C38}">
          <p14:sldIdLst>
            <p14:sldId id="2997"/>
            <p14:sldId id="343"/>
          </p14:sldIdLst>
        </p14:section>
      </p14:sectionLst>
    </p:ext>
    <p:ext uri="{EFAFB233-063F-42B5-8137-9DF3F51BA10A}">
      <p15:sldGuideLst xmlns:p15="http://schemas.microsoft.com/office/powerpoint/2012/main">
        <p15:guide id="1" orient="horz" pos="1800" userDrawn="1">
          <p15:clr>
            <a:srgbClr val="A4A3A4"/>
          </p15:clr>
        </p15:guide>
        <p15:guide id="2" pos="24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2" autoAdjust="0"/>
    <p:restoredTop sz="87660" autoAdjust="0"/>
  </p:normalViewPr>
  <p:slideViewPr>
    <p:cSldViewPr>
      <p:cViewPr varScale="1">
        <p:scale>
          <a:sx n="113" d="100"/>
          <a:sy n="113" d="100"/>
        </p:scale>
        <p:origin x="1784" y="176"/>
      </p:cViewPr>
      <p:guideLst>
        <p:guide orient="horz" pos="1800"/>
        <p:guide pos="24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62B800-72D2-4392-9298-8D4ED83C63E0}" type="datetimeFigureOut">
              <a:rPr lang="zh-CN" altLang="en-US" smtClean="0"/>
              <a:t>2019/6/25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37834C-1318-44B0-BEBD-19FAEA50E7EA}" type="slidenum">
              <a:rPr lang="zh-CN" altLang="en-US" smtClean="0"/>
              <a:t>‹#›</a:t>
            </a:fld>
            <a:endParaRPr lang="zh-CN" altLang="en-US"/>
          </a:p>
        </p:txBody>
      </p:sp>
    </p:spTree>
    <p:extLst>
      <p:ext uri="{BB962C8B-B14F-4D97-AF65-F5344CB8AC3E}">
        <p14:creationId xmlns:p14="http://schemas.microsoft.com/office/powerpoint/2010/main" val="4188100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000">
                <a:solidFill>
                  <a:schemeClr val="tx1"/>
                </a:solidFill>
                <a:latin typeface="Arial Narrow" pitchFamily="34" charset="0"/>
                <a:cs typeface="Arial" pitchFamily="34" charset="0"/>
              </a:defRPr>
            </a:lvl1pPr>
            <a:lvl2pPr marL="742950" indent="-285750" eaLnBrk="0" hangingPunct="0">
              <a:defRPr sz="2000">
                <a:solidFill>
                  <a:schemeClr val="tx1"/>
                </a:solidFill>
                <a:latin typeface="Arial Narrow" pitchFamily="34" charset="0"/>
                <a:cs typeface="Arial" pitchFamily="34" charset="0"/>
              </a:defRPr>
            </a:lvl2pPr>
            <a:lvl3pPr marL="1143000" indent="-228600" eaLnBrk="0" hangingPunct="0">
              <a:defRPr sz="2000">
                <a:solidFill>
                  <a:schemeClr val="tx1"/>
                </a:solidFill>
                <a:latin typeface="Arial Narrow" pitchFamily="34" charset="0"/>
                <a:cs typeface="Arial" pitchFamily="34" charset="0"/>
              </a:defRPr>
            </a:lvl3pPr>
            <a:lvl4pPr marL="1600200" indent="-228600" eaLnBrk="0" hangingPunct="0">
              <a:defRPr sz="2000">
                <a:solidFill>
                  <a:schemeClr val="tx1"/>
                </a:solidFill>
                <a:latin typeface="Arial Narrow" pitchFamily="34" charset="0"/>
                <a:cs typeface="Arial" pitchFamily="34" charset="0"/>
              </a:defRPr>
            </a:lvl4pPr>
            <a:lvl5pPr marL="2057400" indent="-228600" eaLnBrk="0" hangingPunct="0">
              <a:defRPr sz="20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Narrow" pitchFamily="34" charset="0"/>
                <a:cs typeface="Arial" pitchFamily="34" charset="0"/>
              </a:defRPr>
            </a:lvl9pPr>
          </a:lstStyle>
          <a:p>
            <a:pPr eaLnBrk="1" hangingPunct="1"/>
            <a:fld id="{52E05E54-7D95-4B82-A1CC-72A6C64AFB91}" type="slidenum">
              <a:rPr lang="en-US" altLang="en-US" sz="1200">
                <a:solidFill>
                  <a:prstClr val="black"/>
                </a:solidFill>
                <a:latin typeface="Arial" pitchFamily="34" charset="0"/>
              </a:rPr>
              <a:pPr eaLnBrk="1" hangingPunct="1"/>
              <a:t>3</a:t>
            </a:fld>
            <a:endParaRPr lang="en-US" altLang="en-US" sz="1200">
              <a:solidFill>
                <a:prstClr val="black"/>
              </a:solidFill>
              <a:latin typeface="Arial" pitchFamily="34" charset="0"/>
            </a:endParaRPr>
          </a:p>
        </p:txBody>
      </p:sp>
      <p:sp>
        <p:nvSpPr>
          <p:cNvPr id="50179" name="Rectangle 2"/>
          <p:cNvSpPr>
            <a:spLocks noGrp="1" noRot="1" noChangeAspect="1" noChangeArrowheads="1" noTextEdit="1"/>
          </p:cNvSpPr>
          <p:nvPr>
            <p:ph type="sldImg"/>
          </p:nvPr>
        </p:nvSpPr>
        <p:spPr>
          <a:xfrm>
            <a:off x="1143000" y="685800"/>
            <a:ext cx="4572000" cy="3429000"/>
          </a:xfrm>
          <a:ln/>
        </p:spPr>
      </p:sp>
      <p:sp>
        <p:nvSpPr>
          <p:cNvPr id="50180" name="Rectangle 3"/>
          <p:cNvSpPr>
            <a:spLocks noGrp="1" noChangeArrowheads="1"/>
          </p:cNvSpPr>
          <p:nvPr>
            <p:ph type="body" idx="1"/>
          </p:nvPr>
        </p:nvSpPr>
        <p:spPr>
          <a:noFill/>
        </p:spPr>
        <p:txBody>
          <a:bodyPr/>
          <a:lstStyle/>
          <a:p>
            <a:pPr eaLnBrk="1" hangingPunct="1"/>
            <a:endParaRPr lang="en-GB" altLang="en-US" dirty="0"/>
          </a:p>
        </p:txBody>
      </p:sp>
    </p:spTree>
    <p:extLst>
      <p:ext uri="{BB962C8B-B14F-4D97-AF65-F5344CB8AC3E}">
        <p14:creationId xmlns:p14="http://schemas.microsoft.com/office/powerpoint/2010/main" val="2705651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B37834C-1318-44B0-BEBD-19FAEA50E7EA}" type="slidenum">
              <a:rPr lang="zh-CN" altLang="en-US" smtClean="0"/>
              <a:t>28</a:t>
            </a:fld>
            <a:endParaRPr lang="zh-CN" altLang="en-US"/>
          </a:p>
        </p:txBody>
      </p:sp>
    </p:spTree>
    <p:extLst>
      <p:ext uri="{BB962C8B-B14F-4D97-AF65-F5344CB8AC3E}">
        <p14:creationId xmlns:p14="http://schemas.microsoft.com/office/powerpoint/2010/main" val="1517728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B37834C-1318-44B0-BEBD-19FAEA50E7EA}" type="slidenum">
              <a:rPr lang="zh-CN" altLang="en-US" smtClean="0"/>
              <a:t>40</a:t>
            </a:fld>
            <a:endParaRPr lang="zh-CN" altLang="en-US"/>
          </a:p>
        </p:txBody>
      </p:sp>
    </p:spTree>
    <p:extLst>
      <p:ext uri="{BB962C8B-B14F-4D97-AF65-F5344CB8AC3E}">
        <p14:creationId xmlns:p14="http://schemas.microsoft.com/office/powerpoint/2010/main" val="109362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a:xfrm>
            <a:off x="685800" y="4400550"/>
            <a:ext cx="5486400" cy="3600450"/>
          </a:xfrm>
          <a:prstGeom prst="rect">
            <a:avLst/>
          </a:prstGeom>
        </p:spPr>
        <p:txBody>
          <a:bodyPr/>
          <a:lstStyle/>
          <a:p>
            <a:pPr marL="368550" indent="0">
              <a:lnSpc>
                <a:spcPct val="130000"/>
              </a:lnSpc>
              <a:buClr>
                <a:srgbClr val="C00000"/>
              </a:buClr>
              <a:buFont typeface="Wingdings" panose="05000000000000000000" pitchFamily="2" charset="2"/>
              <a:buNone/>
            </a:pPr>
            <a:endParaRPr lang="zh-CN" altLang="en-US" dirty="0"/>
          </a:p>
        </p:txBody>
      </p:sp>
      <p:sp>
        <p:nvSpPr>
          <p:cNvPr id="4" name="灯片编号占位符 3"/>
          <p:cNvSpPr>
            <a:spLocks noGrp="1"/>
          </p:cNvSpPr>
          <p:nvPr>
            <p:ph type="sldNum" sz="quarter" idx="10"/>
          </p:nvPr>
        </p:nvSpPr>
        <p:spPr/>
        <p:txBody>
          <a:bodyPr/>
          <a:lstStyle/>
          <a:p>
            <a:pPr>
              <a:defRPr/>
            </a:pPr>
            <a:fld id="{72DE3073-4A82-4702-8057-E3CBB67E8905}" type="slidenum">
              <a:rPr lang="zh-CN" altLang="en-US" smtClean="0"/>
              <a:pPr>
                <a:defRPr/>
              </a:pPr>
              <a:t>41</a:t>
            </a:fld>
            <a:endParaRPr lang="zh-CN" altLang="en-US" sz="1200"/>
          </a:p>
        </p:txBody>
      </p:sp>
    </p:spTree>
    <p:extLst>
      <p:ext uri="{BB962C8B-B14F-4D97-AF65-F5344CB8AC3E}">
        <p14:creationId xmlns:p14="http://schemas.microsoft.com/office/powerpoint/2010/main" val="370617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r>
              <a:rPr lang="en-US" altLang="zh-CN" dirty="0"/>
              <a:t>20170621  00:04-14:00  </a:t>
            </a:r>
            <a:r>
              <a:rPr lang="zh-CN" altLang="en-US" dirty="0"/>
              <a:t>华北和黄淮地区一次雷暴过程</a:t>
            </a:r>
            <a:r>
              <a:rPr lang="en-US" altLang="zh-CN" dirty="0"/>
              <a:t>Flash</a:t>
            </a:r>
            <a:r>
              <a:rPr lang="zh-CN" altLang="en-US" dirty="0"/>
              <a:t>和</a:t>
            </a:r>
            <a:r>
              <a:rPr lang="en-US" altLang="zh-CN" dirty="0"/>
              <a:t>Group</a:t>
            </a:r>
            <a:r>
              <a:rPr lang="zh-CN" altLang="en-US" dirty="0"/>
              <a:t>闪电频数分布图，以及地基闪电定位网地闪频数分布图</a:t>
            </a:r>
            <a:endParaRPr lang="en-US" altLang="zh-CN" dirty="0"/>
          </a:p>
          <a:p>
            <a:r>
              <a:rPr lang="zh-CN" altLang="en-US" dirty="0"/>
              <a:t>图像分辨率</a:t>
            </a:r>
            <a:r>
              <a:rPr lang="en-US" altLang="zh-CN" dirty="0"/>
              <a:t>0.5</a:t>
            </a:r>
            <a:r>
              <a:rPr lang="zh-CN" altLang="en-US" dirty="0"/>
              <a:t>度</a:t>
            </a:r>
            <a:endParaRPr lang="en-US" altLang="zh-CN"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B37834C-1318-44B0-BEBD-19FAEA50E7EA}" type="slidenum">
              <a:rPr lang="zh-CN" altLang="en-US" smtClean="0"/>
              <a:pPr/>
              <a:t>9</a:t>
            </a:fld>
            <a:endParaRPr lang="zh-CN" altLang="en-US"/>
          </a:p>
        </p:txBody>
      </p:sp>
    </p:spTree>
    <p:extLst>
      <p:ext uri="{BB962C8B-B14F-4D97-AF65-F5344CB8AC3E}">
        <p14:creationId xmlns:p14="http://schemas.microsoft.com/office/powerpoint/2010/main" val="76875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smtClean="0"/>
              <a:t> </a:t>
            </a:r>
          </a:p>
          <a:p>
            <a:endParaRPr lang="zh-CN" altLang="en-US" dirty="0"/>
          </a:p>
        </p:txBody>
      </p:sp>
      <p:sp>
        <p:nvSpPr>
          <p:cNvPr id="4" name="灯片编号占位符 3"/>
          <p:cNvSpPr>
            <a:spLocks noGrp="1"/>
          </p:cNvSpPr>
          <p:nvPr>
            <p:ph type="sldNum" sz="quarter" idx="10"/>
          </p:nvPr>
        </p:nvSpPr>
        <p:spPr/>
        <p:txBody>
          <a:bodyPr/>
          <a:lstStyle/>
          <a:p>
            <a:fld id="{9E98BD39-41CB-440E-B96B-ECBD7CD6AE99}" type="slidenum">
              <a:rPr lang="zh-CN" altLang="en-US" smtClean="0"/>
              <a:pPr/>
              <a:t>12</a:t>
            </a:fld>
            <a:endParaRPr lang="zh-CN" altLang="en-US"/>
          </a:p>
        </p:txBody>
      </p:sp>
    </p:spTree>
    <p:extLst>
      <p:ext uri="{BB962C8B-B14F-4D97-AF65-F5344CB8AC3E}">
        <p14:creationId xmlns:p14="http://schemas.microsoft.com/office/powerpoint/2010/main" val="2380695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B37834C-1318-44B0-BEBD-19FAEA50E7EA}" type="slidenum">
              <a:rPr lang="zh-CN" altLang="en-US" smtClean="0"/>
              <a:t>13</a:t>
            </a:fld>
            <a:endParaRPr lang="zh-CN" altLang="en-US"/>
          </a:p>
        </p:txBody>
      </p:sp>
    </p:spTree>
    <p:extLst>
      <p:ext uri="{BB962C8B-B14F-4D97-AF65-F5344CB8AC3E}">
        <p14:creationId xmlns:p14="http://schemas.microsoft.com/office/powerpoint/2010/main" val="25662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B37834C-1318-44B0-BEBD-19FAEA50E7EA}" type="slidenum">
              <a:rPr lang="zh-CN" altLang="en-US" smtClean="0"/>
              <a:t>15</a:t>
            </a:fld>
            <a:endParaRPr lang="zh-CN" altLang="en-US"/>
          </a:p>
        </p:txBody>
      </p:sp>
    </p:spTree>
    <p:extLst>
      <p:ext uri="{BB962C8B-B14F-4D97-AF65-F5344CB8AC3E}">
        <p14:creationId xmlns:p14="http://schemas.microsoft.com/office/powerpoint/2010/main" val="2251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BB37834C-1318-44B0-BEBD-19FAEA50E7EA}" type="slidenum">
              <a:rPr lang="zh-CN" altLang="en-US" smtClean="0"/>
              <a:t>17</a:t>
            </a:fld>
            <a:endParaRPr lang="zh-CN" altLang="en-US"/>
          </a:p>
        </p:txBody>
      </p:sp>
    </p:spTree>
    <p:extLst>
      <p:ext uri="{BB962C8B-B14F-4D97-AF65-F5344CB8AC3E}">
        <p14:creationId xmlns:p14="http://schemas.microsoft.com/office/powerpoint/2010/main" val="76374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B37834C-1318-44B0-BEBD-19FAEA50E7EA}" type="slidenum">
              <a:rPr lang="zh-CN" altLang="en-US" smtClean="0"/>
              <a:t>21</a:t>
            </a:fld>
            <a:endParaRPr lang="zh-CN" altLang="en-US"/>
          </a:p>
        </p:txBody>
      </p:sp>
    </p:spTree>
    <p:extLst>
      <p:ext uri="{BB962C8B-B14F-4D97-AF65-F5344CB8AC3E}">
        <p14:creationId xmlns:p14="http://schemas.microsoft.com/office/powerpoint/2010/main" val="1833218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indent="0">
              <a:lnSpc>
                <a:spcPts val="5000"/>
              </a:lnSpc>
              <a:spcBef>
                <a:spcPts val="0"/>
              </a:spcBef>
              <a:buClr>
                <a:srgbClr val="C00000"/>
              </a:buClr>
              <a:buFont typeface="Wingdings" panose="05000000000000000000" pitchFamily="2" charset="2"/>
              <a:buNone/>
            </a:pPr>
            <a:endParaRPr lang="en-US" altLang="zh-CN" sz="1200" kern="1200" dirty="0">
              <a:solidFill>
                <a:schemeClr val="tx1"/>
              </a:solidFill>
              <a:effectLst/>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0"/>
          </p:nvPr>
        </p:nvSpPr>
        <p:spPr/>
        <p:txBody>
          <a:bodyPr/>
          <a:lstStyle/>
          <a:p>
            <a:pPr>
              <a:defRPr/>
            </a:pPr>
            <a:fld id="{0CCFB802-AEBF-4E72-8A15-313DFC8008E3}" type="slidenum">
              <a:rPr lang="en-US" altLang="zh-CN" smtClean="0"/>
              <a:t>24</a:t>
            </a:fld>
            <a:endParaRPr lang="en-US" altLang="zh-CN"/>
          </a:p>
        </p:txBody>
      </p:sp>
    </p:spTree>
    <p:extLst>
      <p:ext uri="{BB962C8B-B14F-4D97-AF65-F5344CB8AC3E}">
        <p14:creationId xmlns:p14="http://schemas.microsoft.com/office/powerpoint/2010/main" val="1062161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B37834C-1318-44B0-BEBD-19FAEA50E7EA}" type="slidenum">
              <a:rPr lang="zh-CN" altLang="en-US" smtClean="0"/>
              <a:t>27</a:t>
            </a:fld>
            <a:endParaRPr lang="zh-CN" altLang="en-US"/>
          </a:p>
        </p:txBody>
      </p:sp>
    </p:spTree>
    <p:extLst>
      <p:ext uri="{BB962C8B-B14F-4D97-AF65-F5344CB8AC3E}">
        <p14:creationId xmlns:p14="http://schemas.microsoft.com/office/powerpoint/2010/main" val="31143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图片 1"/>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0"/>
            <a:ext cx="7620000" cy="5715000"/>
          </a:xfrm>
          <a:prstGeom prst="rect">
            <a:avLst/>
          </a:prstGeom>
        </p:spPr>
      </p:pic>
      <p:sp>
        <p:nvSpPr>
          <p:cNvPr id="3075" name="Rectangle 3"/>
          <p:cNvSpPr>
            <a:spLocks noGrp="1" noChangeArrowheads="1"/>
          </p:cNvSpPr>
          <p:nvPr>
            <p:ph type="subTitle" idx="1"/>
          </p:nvPr>
        </p:nvSpPr>
        <p:spPr bwMode="gray">
          <a:xfrm>
            <a:off x="449130" y="3302000"/>
            <a:ext cx="6086740" cy="317500"/>
          </a:xfrm>
        </p:spPr>
        <p:txBody>
          <a:bodyPr/>
          <a:lstStyle>
            <a:lvl1pPr marL="0" indent="0" algn="ctr">
              <a:buFont typeface="Wingdings" pitchFamily="2" charset="2"/>
              <a:buNone/>
              <a:defRPr sz="2000">
                <a:solidFill>
                  <a:schemeClr val="bg1"/>
                </a:solidFill>
              </a:defRPr>
            </a:lvl1pPr>
          </a:lstStyle>
          <a:p>
            <a:r>
              <a:rPr lang="en-US" altLang="zh-CN" dirty="0"/>
              <a:t>Click to edit Master subtitle style</a:t>
            </a:r>
          </a:p>
        </p:txBody>
      </p:sp>
      <p:sp>
        <p:nvSpPr>
          <p:cNvPr id="3074" name="Rectangle 2"/>
          <p:cNvSpPr>
            <a:spLocks noGrp="1" noChangeArrowheads="1"/>
          </p:cNvSpPr>
          <p:nvPr>
            <p:ph type="ctrTitle"/>
          </p:nvPr>
        </p:nvSpPr>
        <p:spPr bwMode="gray">
          <a:xfrm>
            <a:off x="317500" y="2540000"/>
            <a:ext cx="6350000" cy="568854"/>
          </a:xfrm>
        </p:spPr>
        <p:txBody>
          <a:bodyPr/>
          <a:lstStyle>
            <a:lvl1pPr>
              <a:defRPr sz="3667" b="1">
                <a:solidFill>
                  <a:schemeClr val="bg1"/>
                </a:solidFill>
              </a:defRPr>
            </a:lvl1pPr>
          </a:lstStyle>
          <a:p>
            <a:r>
              <a:rPr lang="en-US" altLang="zh-CN"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C85616C-FE09-4EC9-B8E2-E73A72361C3F}"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5524500" y="508000"/>
            <a:ext cx="1714500" cy="47625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81000" y="508000"/>
            <a:ext cx="5016500" cy="47625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D04F664-4F50-4468-B8CC-EEC059D20CFC}"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032000" y="508000"/>
            <a:ext cx="5207000" cy="406136"/>
          </a:xfrm>
        </p:spPr>
        <p:txBody>
          <a:bodyPr/>
          <a:lstStyle/>
          <a:p>
            <a:r>
              <a:rPr lang="zh-CN" altLang="en-US"/>
              <a:t>单击此处编辑母版标题样式</a:t>
            </a:r>
          </a:p>
        </p:txBody>
      </p:sp>
      <p:sp>
        <p:nvSpPr>
          <p:cNvPr id="3" name="表格占位符 2"/>
          <p:cNvSpPr>
            <a:spLocks noGrp="1"/>
          </p:cNvSpPr>
          <p:nvPr>
            <p:ph type="tbl" idx="1"/>
          </p:nvPr>
        </p:nvSpPr>
        <p:spPr>
          <a:xfrm>
            <a:off x="381000" y="1016000"/>
            <a:ext cx="6858000" cy="4254500"/>
          </a:xfrm>
        </p:spPr>
        <p:txBody>
          <a:bodyPr/>
          <a:lstStyle/>
          <a:p>
            <a:pPr lvl="0"/>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D934F68-4153-4BFE-AA61-A7ABD96DC604}"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9_空白">
    <p:spTree>
      <p:nvGrpSpPr>
        <p:cNvPr id="1" name=""/>
        <p:cNvGrpSpPr/>
        <p:nvPr/>
      </p:nvGrpSpPr>
      <p:grpSpPr>
        <a:xfrm>
          <a:off x="0" y="0"/>
          <a:ext cx="0" cy="0"/>
          <a:chOff x="0" y="0"/>
          <a:chExt cx="0" cy="0"/>
        </a:xfrm>
      </p:grpSpPr>
      <p:pic>
        <p:nvPicPr>
          <p:cNvPr id="3" name="Picture 7"/>
          <p:cNvPicPr>
            <a:picLocks noChangeAspect="1" noChangeArrowheads="1"/>
          </p:cNvPicPr>
          <p:nvPr userDrawn="1"/>
        </p:nvPicPr>
        <p:blipFill>
          <a:blip r:embed="rId2"/>
          <a:srcRect/>
          <a:stretch>
            <a:fillRect/>
          </a:stretch>
        </p:blipFill>
        <p:spPr bwMode="auto">
          <a:xfrm>
            <a:off x="6310313" y="216958"/>
            <a:ext cx="1255448" cy="354542"/>
          </a:xfrm>
          <a:prstGeom prst="rect">
            <a:avLst/>
          </a:prstGeom>
          <a:noFill/>
          <a:ln w="9525" algn="ctr">
            <a:noFill/>
            <a:miter lim="800000"/>
            <a:headEnd/>
            <a:tailEnd/>
          </a:ln>
        </p:spPr>
      </p:pic>
      <p:pic>
        <p:nvPicPr>
          <p:cNvPr id="4" name="Picture 4" descr="NSMC logo"/>
          <p:cNvPicPr>
            <a:picLocks noChangeAspect="1" noChangeArrowheads="1"/>
          </p:cNvPicPr>
          <p:nvPr userDrawn="1"/>
        </p:nvPicPr>
        <p:blipFill>
          <a:blip r:embed="rId3"/>
          <a:srcRect/>
          <a:stretch>
            <a:fillRect/>
          </a:stretch>
        </p:blipFill>
        <p:spPr bwMode="auto">
          <a:xfrm>
            <a:off x="166690" y="216958"/>
            <a:ext cx="1845469" cy="354542"/>
          </a:xfrm>
          <a:prstGeom prst="rect">
            <a:avLst/>
          </a:prstGeom>
          <a:noFill/>
          <a:ln w="9525">
            <a:noFill/>
            <a:miter lim="800000"/>
            <a:headEnd/>
            <a:tailEnd/>
          </a:ln>
        </p:spPr>
      </p:pic>
      <p:sp>
        <p:nvSpPr>
          <p:cNvPr id="5" name="Line 5"/>
          <p:cNvSpPr>
            <a:spLocks noChangeShapeType="1"/>
          </p:cNvSpPr>
          <p:nvPr userDrawn="1"/>
        </p:nvSpPr>
        <p:spPr bwMode="auto">
          <a:xfrm>
            <a:off x="26459" y="654844"/>
            <a:ext cx="7567083" cy="0"/>
          </a:xfrm>
          <a:prstGeom prst="line">
            <a:avLst/>
          </a:prstGeom>
          <a:noFill/>
          <a:ln w="28575">
            <a:solidFill>
              <a:schemeClr val="tx1"/>
            </a:solidFill>
            <a:round/>
            <a:headEnd/>
            <a:tailEnd/>
          </a:ln>
          <a:effectLst/>
        </p:spPr>
        <p:txBody>
          <a:bodyPr lIns="43015" tIns="21508" rIns="43015" bIns="21508">
            <a:spAutoFit/>
          </a:bodyPr>
          <a:lstStyle/>
          <a:p>
            <a:pPr>
              <a:defRPr/>
            </a:pPr>
            <a:endParaRPr lang="zh-CN" altLang="en-US">
              <a:latin typeface="Arial" charset="0"/>
            </a:endParaRPr>
          </a:p>
        </p:txBody>
      </p:sp>
      <p:sp>
        <p:nvSpPr>
          <p:cNvPr id="6" name="TextBox 5"/>
          <p:cNvSpPr txBox="1"/>
          <p:nvPr userDrawn="1"/>
        </p:nvSpPr>
        <p:spPr>
          <a:xfrm>
            <a:off x="1981731" y="216958"/>
            <a:ext cx="3660511" cy="369332"/>
          </a:xfrm>
          <a:prstGeom prst="rect">
            <a:avLst/>
          </a:prstGeom>
          <a:noFill/>
        </p:spPr>
        <p:txBody>
          <a:bodyPr>
            <a:spAutoFit/>
          </a:bodyPr>
          <a:lstStyle/>
          <a:p>
            <a:pPr>
              <a:defRPr/>
            </a:pPr>
            <a:endParaRPr lang="zh-CN" altLang="en-US" dirty="0">
              <a:latin typeface="Arial" charset="0"/>
              <a:ea typeface="宋体" charset="-122"/>
            </a:endParaRPr>
          </a:p>
        </p:txBody>
      </p:sp>
    </p:spTree>
    <p:extLst>
      <p:ext uri="{BB962C8B-B14F-4D97-AF65-F5344CB8AC3E}">
        <p14:creationId xmlns:p14="http://schemas.microsoft.com/office/powerpoint/2010/main" val="1015679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descr="内页2">
            <a:extLst>
              <a:ext uri="{FF2B5EF4-FFF2-40B4-BE49-F238E27FC236}">
                <a16:creationId xmlns:a16="http://schemas.microsoft.com/office/drawing/2014/main" xmlns="" id="{67FD9062-0DA4-4600-832F-3AC8F2EDE1D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656"/>
          <a:stretch/>
        </p:blipFill>
        <p:spPr bwMode="auto">
          <a:xfrm>
            <a:off x="-2646" y="648012"/>
            <a:ext cx="7622646" cy="506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杂项\卫星\风云三.png">
            <a:extLst>
              <a:ext uri="{FF2B5EF4-FFF2-40B4-BE49-F238E27FC236}">
                <a16:creationId xmlns:a16="http://schemas.microsoft.com/office/drawing/2014/main" xmlns="" id="{53FF245E-F266-408F-BE34-E3734E8AB780}"/>
              </a:ext>
            </a:extLst>
          </p:cNvPr>
          <p:cNvPicPr>
            <a:picLocks noChangeAspect="1" noChangeArrowheads="1"/>
          </p:cNvPicPr>
          <p:nvPr userDrawn="1"/>
        </p:nvPicPr>
        <p:blipFill>
          <a:blip r:embed="rId3" cstate="print"/>
          <a:srcRect/>
          <a:stretch>
            <a:fillRect/>
          </a:stretch>
        </p:blipFill>
        <p:spPr bwMode="auto">
          <a:xfrm>
            <a:off x="6854032" y="0"/>
            <a:ext cx="657368" cy="640292"/>
          </a:xfrm>
          <a:prstGeom prst="rect">
            <a:avLst/>
          </a:prstGeom>
          <a:noFill/>
          <a:ln w="9525">
            <a:noFill/>
            <a:miter lim="800000"/>
            <a:headEnd/>
            <a:tailEnd/>
          </a:ln>
        </p:spPr>
      </p:pic>
      <p:pic>
        <p:nvPicPr>
          <p:cNvPr id="13" name="Picture 8" descr="卫星中心徽标">
            <a:extLst>
              <a:ext uri="{FF2B5EF4-FFF2-40B4-BE49-F238E27FC236}">
                <a16:creationId xmlns:a16="http://schemas.microsoft.com/office/drawing/2014/main" xmlns="" id="{04BEDE28-1072-4276-85EA-25EEEAA50294}"/>
              </a:ext>
            </a:extLst>
          </p:cNvPr>
          <p:cNvPicPr>
            <a:picLocks noChangeAspect="1" noChangeArrowheads="1"/>
          </p:cNvPicPr>
          <p:nvPr userDrawn="1"/>
        </p:nvPicPr>
        <p:blipFill>
          <a:blip r:embed="rId4" cstate="print"/>
          <a:srcRect/>
          <a:stretch>
            <a:fillRect/>
          </a:stretch>
        </p:blipFill>
        <p:spPr bwMode="auto">
          <a:xfrm>
            <a:off x="804664" y="16356"/>
            <a:ext cx="476000" cy="539768"/>
          </a:xfrm>
          <a:prstGeom prst="rect">
            <a:avLst/>
          </a:prstGeom>
          <a:noFill/>
          <a:ln w="9525">
            <a:noFill/>
            <a:miter lim="800000"/>
            <a:headEnd/>
            <a:tailEnd/>
          </a:ln>
        </p:spPr>
      </p:pic>
      <p:pic>
        <p:nvPicPr>
          <p:cNvPr id="14" name="Picture 9">
            <a:extLst>
              <a:ext uri="{FF2B5EF4-FFF2-40B4-BE49-F238E27FC236}">
                <a16:creationId xmlns:a16="http://schemas.microsoft.com/office/drawing/2014/main" xmlns="" id="{120F6702-450D-4268-96CC-73CE2A8C95A0}"/>
              </a:ext>
            </a:extLst>
          </p:cNvPr>
          <p:cNvPicPr>
            <a:picLocks noChangeAspect="1" noChangeArrowheads="1"/>
          </p:cNvPicPr>
          <p:nvPr userDrawn="1"/>
        </p:nvPicPr>
        <p:blipFill>
          <a:blip r:embed="rId5" cstate="print"/>
          <a:srcRect/>
          <a:stretch>
            <a:fillRect/>
          </a:stretch>
        </p:blipFill>
        <p:spPr bwMode="auto">
          <a:xfrm>
            <a:off x="198168" y="16356"/>
            <a:ext cx="499689" cy="623936"/>
          </a:xfrm>
          <a:prstGeom prst="rect">
            <a:avLst/>
          </a:prstGeom>
          <a:noFill/>
          <a:ln w="9525">
            <a:noFill/>
            <a:miter lim="800000"/>
            <a:headEnd/>
            <a:tailEnd/>
          </a:ln>
        </p:spPr>
      </p:pic>
      <p:cxnSp>
        <p:nvCxnSpPr>
          <p:cNvPr id="16" name="直接连接符 15">
            <a:extLst>
              <a:ext uri="{FF2B5EF4-FFF2-40B4-BE49-F238E27FC236}">
                <a16:creationId xmlns:a16="http://schemas.microsoft.com/office/drawing/2014/main" xmlns="" id="{E6C402DD-3D4C-4ACD-91FA-B71BDF24526A}"/>
              </a:ext>
            </a:extLst>
          </p:cNvPr>
          <p:cNvCxnSpPr/>
          <p:nvPr userDrawn="1"/>
        </p:nvCxnSpPr>
        <p:spPr>
          <a:xfrm>
            <a:off x="0" y="640292"/>
            <a:ext cx="762000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3037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pic>
        <p:nvPicPr>
          <p:cNvPr id="7" name="图片 3" descr="内页2">
            <a:extLst>
              <a:ext uri="{FF2B5EF4-FFF2-40B4-BE49-F238E27FC236}">
                <a16:creationId xmlns:a16="http://schemas.microsoft.com/office/drawing/2014/main" xmlns="" id="{67FD9062-0DA4-4600-832F-3AC8F2EDE1D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656"/>
          <a:stretch/>
        </p:blipFill>
        <p:spPr bwMode="auto">
          <a:xfrm>
            <a:off x="-2646" y="648012"/>
            <a:ext cx="7622646" cy="506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杂项\卫星\风云三.png">
            <a:extLst>
              <a:ext uri="{FF2B5EF4-FFF2-40B4-BE49-F238E27FC236}">
                <a16:creationId xmlns:a16="http://schemas.microsoft.com/office/drawing/2014/main" xmlns="" id="{53FF245E-F266-408F-BE34-E3734E8AB780}"/>
              </a:ext>
            </a:extLst>
          </p:cNvPr>
          <p:cNvPicPr>
            <a:picLocks noChangeAspect="1" noChangeArrowheads="1"/>
          </p:cNvPicPr>
          <p:nvPr userDrawn="1"/>
        </p:nvPicPr>
        <p:blipFill>
          <a:blip r:embed="rId3" cstate="print"/>
          <a:srcRect/>
          <a:stretch>
            <a:fillRect/>
          </a:stretch>
        </p:blipFill>
        <p:spPr bwMode="auto">
          <a:xfrm>
            <a:off x="6854032" y="0"/>
            <a:ext cx="657368" cy="640292"/>
          </a:xfrm>
          <a:prstGeom prst="rect">
            <a:avLst/>
          </a:prstGeom>
          <a:noFill/>
          <a:ln w="9525">
            <a:noFill/>
            <a:miter lim="800000"/>
            <a:headEnd/>
            <a:tailEnd/>
          </a:ln>
        </p:spPr>
      </p:pic>
      <p:pic>
        <p:nvPicPr>
          <p:cNvPr id="13" name="Picture 8" descr="卫星中心徽标">
            <a:extLst>
              <a:ext uri="{FF2B5EF4-FFF2-40B4-BE49-F238E27FC236}">
                <a16:creationId xmlns:a16="http://schemas.microsoft.com/office/drawing/2014/main" xmlns="" id="{04BEDE28-1072-4276-85EA-25EEEAA50294}"/>
              </a:ext>
            </a:extLst>
          </p:cNvPr>
          <p:cNvPicPr>
            <a:picLocks noChangeAspect="1" noChangeArrowheads="1"/>
          </p:cNvPicPr>
          <p:nvPr userDrawn="1"/>
        </p:nvPicPr>
        <p:blipFill>
          <a:blip r:embed="rId4" cstate="print"/>
          <a:srcRect/>
          <a:stretch>
            <a:fillRect/>
          </a:stretch>
        </p:blipFill>
        <p:spPr bwMode="auto">
          <a:xfrm>
            <a:off x="804664" y="16356"/>
            <a:ext cx="476000" cy="539768"/>
          </a:xfrm>
          <a:prstGeom prst="rect">
            <a:avLst/>
          </a:prstGeom>
          <a:noFill/>
          <a:ln w="9525">
            <a:noFill/>
            <a:miter lim="800000"/>
            <a:headEnd/>
            <a:tailEnd/>
          </a:ln>
        </p:spPr>
      </p:pic>
      <p:pic>
        <p:nvPicPr>
          <p:cNvPr id="14" name="Picture 9">
            <a:extLst>
              <a:ext uri="{FF2B5EF4-FFF2-40B4-BE49-F238E27FC236}">
                <a16:creationId xmlns:a16="http://schemas.microsoft.com/office/drawing/2014/main" xmlns="" id="{120F6702-450D-4268-96CC-73CE2A8C95A0}"/>
              </a:ext>
            </a:extLst>
          </p:cNvPr>
          <p:cNvPicPr>
            <a:picLocks noChangeAspect="1" noChangeArrowheads="1"/>
          </p:cNvPicPr>
          <p:nvPr userDrawn="1"/>
        </p:nvPicPr>
        <p:blipFill>
          <a:blip r:embed="rId5" cstate="print"/>
          <a:srcRect/>
          <a:stretch>
            <a:fillRect/>
          </a:stretch>
        </p:blipFill>
        <p:spPr bwMode="auto">
          <a:xfrm>
            <a:off x="198168" y="16356"/>
            <a:ext cx="499689" cy="623936"/>
          </a:xfrm>
          <a:prstGeom prst="rect">
            <a:avLst/>
          </a:prstGeom>
          <a:noFill/>
          <a:ln w="9525">
            <a:noFill/>
            <a:miter lim="800000"/>
            <a:headEnd/>
            <a:tailEnd/>
          </a:ln>
        </p:spPr>
      </p:pic>
      <p:cxnSp>
        <p:nvCxnSpPr>
          <p:cNvPr id="16" name="直接连接符 15">
            <a:extLst>
              <a:ext uri="{FF2B5EF4-FFF2-40B4-BE49-F238E27FC236}">
                <a16:creationId xmlns:a16="http://schemas.microsoft.com/office/drawing/2014/main" xmlns="" id="{E6C402DD-3D4C-4ACD-91FA-B71BDF24526A}"/>
              </a:ext>
            </a:extLst>
          </p:cNvPr>
          <p:cNvCxnSpPr/>
          <p:nvPr userDrawn="1"/>
        </p:nvCxnSpPr>
        <p:spPr>
          <a:xfrm>
            <a:off x="0" y="640292"/>
            <a:ext cx="762000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2336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500" y="491529"/>
            <a:ext cx="5207000" cy="406136"/>
          </a:xfrm>
        </p:spPr>
        <p:txBody>
          <a:bodyPr/>
          <a:lstStyle>
            <a:lvl1pPr algn="l">
              <a:defRPr baseline="0">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sz="2333"/>
            </a:lvl1pPr>
            <a:lvl2pPr>
              <a:defRPr sz="2000"/>
            </a:lvl2pPr>
            <a:lvl3pPr>
              <a:defRPr sz="1667"/>
            </a:lvl3pPr>
            <a:lvl4pPr>
              <a:defRPr sz="1500"/>
            </a:lvl4pPr>
            <a:lvl5pPr>
              <a:defRPr sz="15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FA25A22-2137-4484-ADC1-43875E03DC83}"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01928" y="3672418"/>
            <a:ext cx="6477000" cy="1135063"/>
          </a:xfrm>
        </p:spPr>
        <p:txBody>
          <a:bodyPr anchor="t"/>
          <a:lstStyle>
            <a:lvl1pPr algn="l">
              <a:defRPr sz="3333" b="1" cap="all"/>
            </a:lvl1pPr>
          </a:lstStyle>
          <a:p>
            <a:r>
              <a:rPr lang="zh-CN" altLang="en-US"/>
              <a:t>单击此处编辑母版标题样式</a:t>
            </a:r>
          </a:p>
        </p:txBody>
      </p:sp>
      <p:sp>
        <p:nvSpPr>
          <p:cNvPr id="3" name="文本占位符 2"/>
          <p:cNvSpPr>
            <a:spLocks noGrp="1"/>
          </p:cNvSpPr>
          <p:nvPr>
            <p:ph type="body" idx="1"/>
          </p:nvPr>
        </p:nvSpPr>
        <p:spPr>
          <a:xfrm>
            <a:off x="601928" y="2422261"/>
            <a:ext cx="6477000" cy="1250156"/>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7A10796-BEED-41B1-B99D-63B357CE031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sz="half" idx="1"/>
          </p:nvPr>
        </p:nvSpPr>
        <p:spPr>
          <a:xfrm>
            <a:off x="381000" y="1016000"/>
            <a:ext cx="3365500" cy="42545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3873500" y="1016000"/>
            <a:ext cx="3365500" cy="42545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9CDF17D-5A86-49AF-BBC8-8214C7783DD7}"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81000" y="228865"/>
            <a:ext cx="68580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381000" y="1279262"/>
            <a:ext cx="3366823"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zh-CN" altLang="en-US"/>
              <a:t>单击此处编辑母版文本样式</a:t>
            </a:r>
          </a:p>
        </p:txBody>
      </p:sp>
      <p:sp>
        <p:nvSpPr>
          <p:cNvPr id="4" name="内容占位符 3"/>
          <p:cNvSpPr>
            <a:spLocks noGrp="1"/>
          </p:cNvSpPr>
          <p:nvPr>
            <p:ph sz="half" idx="2"/>
          </p:nvPr>
        </p:nvSpPr>
        <p:spPr>
          <a:xfrm>
            <a:off x="381000" y="1812396"/>
            <a:ext cx="3366823"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3870855" y="1279262"/>
            <a:ext cx="3368146"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zh-CN" altLang="en-US"/>
              <a:t>单击此处编辑母版文本样式</a:t>
            </a:r>
          </a:p>
        </p:txBody>
      </p:sp>
      <p:sp>
        <p:nvSpPr>
          <p:cNvPr id="6" name="内容占位符 5"/>
          <p:cNvSpPr>
            <a:spLocks noGrp="1"/>
          </p:cNvSpPr>
          <p:nvPr>
            <p:ph sz="quarter" idx="4"/>
          </p:nvPr>
        </p:nvSpPr>
        <p:spPr>
          <a:xfrm>
            <a:off x="3870855" y="1812396"/>
            <a:ext cx="3368146"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9E880C6-C8BB-444E-92C1-E75A325D5CE6}"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6AF91D53-2A3B-4755-89C0-A86D9948007B}"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10D390EC-CC17-4C0A-ADBD-0740A125F6D8}"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381001" y="227543"/>
            <a:ext cx="2506928" cy="968375"/>
          </a:xfrm>
        </p:spPr>
        <p:txBody>
          <a:bodyPr anchor="b"/>
          <a:lstStyle>
            <a:lvl1pPr algn="l">
              <a:defRPr sz="1667" b="1"/>
            </a:lvl1pPr>
          </a:lstStyle>
          <a:p>
            <a:r>
              <a:rPr lang="zh-CN" altLang="en-US"/>
              <a:t>单击此处编辑母版标题样式</a:t>
            </a:r>
          </a:p>
        </p:txBody>
      </p:sp>
      <p:sp>
        <p:nvSpPr>
          <p:cNvPr id="3" name="内容占位符 2"/>
          <p:cNvSpPr>
            <a:spLocks noGrp="1"/>
          </p:cNvSpPr>
          <p:nvPr>
            <p:ph idx="1"/>
          </p:nvPr>
        </p:nvSpPr>
        <p:spPr>
          <a:xfrm>
            <a:off x="2979208" y="227542"/>
            <a:ext cx="4259792"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381001" y="1195918"/>
            <a:ext cx="2506928"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548F8B28-F575-46BA-A95E-6929C60EDE85}"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493573" y="4000500"/>
            <a:ext cx="4572000" cy="472282"/>
          </a:xfrm>
        </p:spPr>
        <p:txBody>
          <a:bodyPr anchor="b"/>
          <a:lstStyle>
            <a:lvl1pPr algn="l">
              <a:defRPr sz="1667" b="1"/>
            </a:lvl1pPr>
          </a:lstStyle>
          <a:p>
            <a:r>
              <a:rPr lang="zh-CN" altLang="en-US"/>
              <a:t>单击此处编辑母版标题样式</a:t>
            </a:r>
          </a:p>
        </p:txBody>
      </p:sp>
      <p:sp>
        <p:nvSpPr>
          <p:cNvPr id="3" name="图片占位符 2"/>
          <p:cNvSpPr>
            <a:spLocks noGrp="1"/>
          </p:cNvSpPr>
          <p:nvPr>
            <p:ph type="pic" idx="1"/>
          </p:nvPr>
        </p:nvSpPr>
        <p:spPr>
          <a:xfrm>
            <a:off x="1493573" y="510646"/>
            <a:ext cx="45720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zh-CN" altLang="en-US" noProof="0"/>
          </a:p>
        </p:txBody>
      </p:sp>
      <p:sp>
        <p:nvSpPr>
          <p:cNvPr id="4" name="文本占位符 3"/>
          <p:cNvSpPr>
            <a:spLocks noGrp="1"/>
          </p:cNvSpPr>
          <p:nvPr>
            <p:ph type="body" sz="half" idx="2"/>
          </p:nvPr>
        </p:nvSpPr>
        <p:spPr>
          <a:xfrm>
            <a:off x="1493573" y="4472782"/>
            <a:ext cx="45720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5C78925D-EF10-406B-A8CE-620D77B8E446}"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17">
            <a:extLst>
              <a:ext uri="{28A0092B-C50C-407E-A947-70E740481C1C}">
                <a14:useLocalDpi xmlns:a14="http://schemas.microsoft.com/office/drawing/2010/main" val="0"/>
              </a:ext>
            </a:extLst>
          </a:blip>
          <a:srcRect b="15585"/>
          <a:stretch/>
        </p:blipFill>
        <p:spPr>
          <a:xfrm>
            <a:off x="1480" y="645"/>
            <a:ext cx="7620000" cy="990600"/>
          </a:xfrm>
          <a:prstGeom prst="rect">
            <a:avLst/>
          </a:prstGeom>
        </p:spPr>
      </p:pic>
      <p:sp>
        <p:nvSpPr>
          <p:cNvPr id="1043" name="Rectangle 19"/>
          <p:cNvSpPr>
            <a:spLocks noChangeArrowheads="1"/>
          </p:cNvSpPr>
          <p:nvPr/>
        </p:nvSpPr>
        <p:spPr bwMode="gray">
          <a:xfrm>
            <a:off x="0" y="928688"/>
            <a:ext cx="7620000" cy="63500"/>
          </a:xfrm>
          <a:prstGeom prst="rect">
            <a:avLst/>
          </a:prstGeom>
          <a:gradFill rotWithShape="1">
            <a:gsLst>
              <a:gs pos="0">
                <a:schemeClr val="tx2"/>
              </a:gs>
              <a:gs pos="100000">
                <a:schemeClr val="tx2">
                  <a:gamma/>
                  <a:shade val="38039"/>
                  <a:invGamma/>
                </a:schemeClr>
              </a:gs>
            </a:gsLst>
            <a:lin ang="0" scaled="1"/>
          </a:gradFill>
          <a:ln w="9525">
            <a:noFill/>
            <a:miter lim="800000"/>
            <a:headEnd/>
            <a:tailEnd/>
          </a:ln>
          <a:effectLst/>
        </p:spPr>
        <p:txBody>
          <a:bodyPr wrap="none" anchor="ctr"/>
          <a:lstStyle/>
          <a:p>
            <a:pPr>
              <a:defRPr/>
            </a:pPr>
            <a:endParaRPr lang="zh-CN" altLang="en-US">
              <a:ea typeface="宋体" pitchFamily="2" charset="-122"/>
            </a:endParaRPr>
          </a:p>
        </p:txBody>
      </p:sp>
      <p:sp>
        <p:nvSpPr>
          <p:cNvPr id="1030" name="Rectangle 3"/>
          <p:cNvSpPr>
            <a:spLocks noGrp="1" noChangeArrowheads="1"/>
          </p:cNvSpPr>
          <p:nvPr>
            <p:ph type="body" idx="1"/>
          </p:nvPr>
        </p:nvSpPr>
        <p:spPr bwMode="auto">
          <a:xfrm>
            <a:off x="381000" y="1016000"/>
            <a:ext cx="6858000" cy="4254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381000" y="5334002"/>
            <a:ext cx="1778000" cy="2672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67">
                <a:ea typeface="宋体"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2603500" y="5334002"/>
            <a:ext cx="2413000" cy="2672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67">
                <a:ea typeface="宋体" charset="-122"/>
              </a:defRPr>
            </a:lvl1pPr>
          </a:lstStyle>
          <a:p>
            <a:pPr>
              <a:defRPr/>
            </a:pPr>
            <a:endParaRPr lang="en-US" altLang="zh-CN"/>
          </a:p>
        </p:txBody>
      </p:sp>
      <p:sp>
        <p:nvSpPr>
          <p:cNvPr id="2" name="Rectangle 6"/>
          <p:cNvSpPr>
            <a:spLocks noGrp="1" noChangeArrowheads="1"/>
          </p:cNvSpPr>
          <p:nvPr>
            <p:ph type="sldNum" sz="quarter" idx="4"/>
          </p:nvPr>
        </p:nvSpPr>
        <p:spPr bwMode="auto">
          <a:xfrm>
            <a:off x="5461000" y="5334002"/>
            <a:ext cx="1778000" cy="2672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67">
                <a:ea typeface="宋体" charset="-122"/>
              </a:defRPr>
            </a:lvl1pPr>
          </a:lstStyle>
          <a:p>
            <a:pPr>
              <a:defRPr/>
            </a:pPr>
            <a:fld id="{7077DD6B-5C9B-4679-9D6B-3C81DDEBB51B}" type="slidenum">
              <a:rPr lang="en-US" altLang="zh-CN"/>
              <a:pPr>
                <a:defRPr/>
              </a:pPr>
              <a:t>‹#›</a:t>
            </a:fld>
            <a:endParaRPr lang="en-US" altLang="zh-CN"/>
          </a:p>
        </p:txBody>
      </p:sp>
      <p:sp>
        <p:nvSpPr>
          <p:cNvPr id="1034" name="Rectangle 2"/>
          <p:cNvSpPr>
            <a:spLocks noGrp="1" noChangeArrowheads="1"/>
          </p:cNvSpPr>
          <p:nvPr>
            <p:ph type="title"/>
          </p:nvPr>
        </p:nvSpPr>
        <p:spPr bwMode="white">
          <a:xfrm>
            <a:off x="7938" y="359265"/>
            <a:ext cx="5207000" cy="4061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Tree>
  </p:cSld>
  <p:clrMap bg1="lt1" tx1="dk1" bg2="lt2" tx2="dk2" accent1="accent1" accent2="accent2" accent3="accent3" accent4="accent4" accent5="accent5" accent6="accent6" hlink="hlink" folHlink="folHlink"/>
  <p:sldLayoutIdLst>
    <p:sldLayoutId id="2147483751"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2" r:id="rId13"/>
    <p:sldLayoutId id="2147483753" r:id="rId14"/>
    <p:sldLayoutId id="2147483754" r:id="rId15"/>
  </p:sldLayoutIdLst>
  <p:txStyles>
    <p:titleStyle>
      <a:lvl1pPr algn="l" rtl="0" eaLnBrk="0" fontAlgn="base" hangingPunct="0">
        <a:spcBef>
          <a:spcPct val="0"/>
        </a:spcBef>
        <a:spcAft>
          <a:spcPct val="0"/>
        </a:spcAft>
        <a:defRPr sz="2667">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2667">
          <a:solidFill>
            <a:schemeClr val="bg1"/>
          </a:solidFill>
          <a:latin typeface="Arial" charset="0"/>
        </a:defRPr>
      </a:lvl2pPr>
      <a:lvl3pPr algn="ctr" rtl="0" eaLnBrk="0" fontAlgn="base" hangingPunct="0">
        <a:spcBef>
          <a:spcPct val="0"/>
        </a:spcBef>
        <a:spcAft>
          <a:spcPct val="0"/>
        </a:spcAft>
        <a:defRPr sz="2667">
          <a:solidFill>
            <a:schemeClr val="bg1"/>
          </a:solidFill>
          <a:latin typeface="Arial" charset="0"/>
        </a:defRPr>
      </a:lvl3pPr>
      <a:lvl4pPr algn="ctr" rtl="0" eaLnBrk="0" fontAlgn="base" hangingPunct="0">
        <a:spcBef>
          <a:spcPct val="0"/>
        </a:spcBef>
        <a:spcAft>
          <a:spcPct val="0"/>
        </a:spcAft>
        <a:defRPr sz="2667">
          <a:solidFill>
            <a:schemeClr val="bg1"/>
          </a:solidFill>
          <a:latin typeface="Arial" charset="0"/>
        </a:defRPr>
      </a:lvl4pPr>
      <a:lvl5pPr algn="ctr" rtl="0" eaLnBrk="0" fontAlgn="base" hangingPunct="0">
        <a:spcBef>
          <a:spcPct val="0"/>
        </a:spcBef>
        <a:spcAft>
          <a:spcPct val="0"/>
        </a:spcAft>
        <a:defRPr sz="2667">
          <a:solidFill>
            <a:schemeClr val="bg1"/>
          </a:solidFill>
          <a:latin typeface="Arial" charset="0"/>
        </a:defRPr>
      </a:lvl5pPr>
      <a:lvl6pPr marL="380985" algn="ctr" rtl="0" fontAlgn="base">
        <a:spcBef>
          <a:spcPct val="0"/>
        </a:spcBef>
        <a:spcAft>
          <a:spcPct val="0"/>
        </a:spcAft>
        <a:defRPr sz="2667">
          <a:solidFill>
            <a:schemeClr val="bg1"/>
          </a:solidFill>
          <a:latin typeface="Arial" charset="0"/>
        </a:defRPr>
      </a:lvl6pPr>
      <a:lvl7pPr marL="761970" algn="ctr" rtl="0" fontAlgn="base">
        <a:spcBef>
          <a:spcPct val="0"/>
        </a:spcBef>
        <a:spcAft>
          <a:spcPct val="0"/>
        </a:spcAft>
        <a:defRPr sz="2667">
          <a:solidFill>
            <a:schemeClr val="bg1"/>
          </a:solidFill>
          <a:latin typeface="Arial" charset="0"/>
        </a:defRPr>
      </a:lvl7pPr>
      <a:lvl8pPr marL="1142954" algn="ctr" rtl="0" fontAlgn="base">
        <a:spcBef>
          <a:spcPct val="0"/>
        </a:spcBef>
        <a:spcAft>
          <a:spcPct val="0"/>
        </a:spcAft>
        <a:defRPr sz="2667">
          <a:solidFill>
            <a:schemeClr val="bg1"/>
          </a:solidFill>
          <a:latin typeface="Arial" charset="0"/>
        </a:defRPr>
      </a:lvl8pPr>
      <a:lvl9pPr marL="1523939" algn="ctr" rtl="0" fontAlgn="base">
        <a:spcBef>
          <a:spcPct val="0"/>
        </a:spcBef>
        <a:spcAft>
          <a:spcPct val="0"/>
        </a:spcAft>
        <a:defRPr sz="2667">
          <a:solidFill>
            <a:schemeClr val="bg1"/>
          </a:solidFill>
          <a:latin typeface="Arial" charset="0"/>
        </a:defRPr>
      </a:lvl9pPr>
    </p:titleStyle>
    <p:bodyStyle>
      <a:lvl1pPr marL="285739" indent="-285739" algn="l" rtl="0" eaLnBrk="0" fontAlgn="base" hangingPunct="0">
        <a:spcBef>
          <a:spcPct val="20000"/>
        </a:spcBef>
        <a:spcAft>
          <a:spcPct val="0"/>
        </a:spcAft>
        <a:buClr>
          <a:schemeClr val="tx2"/>
        </a:buClr>
        <a:buFont typeface="Wingdings" pitchFamily="2" charset="2"/>
        <a:buChar char="v"/>
        <a:defRPr sz="2667">
          <a:solidFill>
            <a:schemeClr val="tx1"/>
          </a:solidFill>
          <a:latin typeface="+mn-lt"/>
          <a:ea typeface="+mn-ea"/>
          <a:cs typeface="+mn-cs"/>
        </a:defRPr>
      </a:lvl1pPr>
      <a:lvl2pPr marL="619100" indent="-238115" algn="l" rtl="0" eaLnBrk="0" fontAlgn="base" hangingPunct="0">
        <a:spcBef>
          <a:spcPct val="20000"/>
        </a:spcBef>
        <a:spcAft>
          <a:spcPct val="0"/>
        </a:spcAft>
        <a:buClr>
          <a:schemeClr val="accent1"/>
        </a:buClr>
        <a:buFont typeface="Wingdings" pitchFamily="2" charset="2"/>
        <a:buChar char="§"/>
        <a:defRPr sz="2333">
          <a:solidFill>
            <a:schemeClr val="tx1"/>
          </a:solidFill>
          <a:latin typeface="+mn-lt"/>
        </a:defRPr>
      </a:lvl2pPr>
      <a:lvl3pPr marL="952462" indent="-190492" algn="l" rtl="0" eaLnBrk="0" fontAlgn="base" hangingPunct="0">
        <a:spcBef>
          <a:spcPct val="20000"/>
        </a:spcBef>
        <a:spcAft>
          <a:spcPct val="0"/>
        </a:spcAft>
        <a:buClr>
          <a:schemeClr val="tx1"/>
        </a:buClr>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zh-CN"/>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8.wmf"/><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 Id="rId3"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4.png"/><Relationship Id="rId6"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hyperlink" Target="https://fy4.nsmc.org.cn/service/en/emergency/index.html" TargetMode="External"/><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hyperlink" Target="http://fy4.nsmc.org.cn/download/documents/FY_ESM_registration_EN.doc"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1.png"/><Relationship Id="rId1" Type="http://schemas.microsoft.com/office/2007/relationships/media" Target="../media/media2.MOV"/><Relationship Id="rId2" Type="http://schemas.openxmlformats.org/officeDocument/2006/relationships/video" Target="../media/media2.MOV"/></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3.png"/><Relationship Id="rId5" Type="http://schemas.openxmlformats.org/officeDocument/2006/relationships/image" Target="../media/image64.jpg"/><Relationship Id="rId6" Type="http://schemas.openxmlformats.org/officeDocument/2006/relationships/image" Target="../media/image65.jpg"/><Relationship Id="rId7" Type="http://schemas.openxmlformats.org/officeDocument/2006/relationships/image" Target="../media/image66.png"/><Relationship Id="rId1" Type="http://schemas.microsoft.com/office/2007/relationships/media" Target="../media/media3.mp4"/><Relationship Id="rId2" Type="http://schemas.openxmlformats.org/officeDocument/2006/relationships/video" Target="../media/media3.mp4"/></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7.jp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jpeg"/><Relationship Id="rId1" Type="http://schemas.openxmlformats.org/officeDocument/2006/relationships/video" Target="NULL" TargetMode="External"/><Relationship Id="rId2" Type="http://schemas.microsoft.com/office/2007/relationships/media" Target="../media/media4.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68.png"/><Relationship Id="rId5" Type="http://schemas.openxmlformats.org/officeDocument/2006/relationships/image" Target="../media/image62.png"/><Relationship Id="rId6"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 Id="rId3"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3989"/>
            <a:ext cx="7620000" cy="171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70"/>
          <a:stretch/>
        </p:blipFill>
        <p:spPr bwMode="auto">
          <a:xfrm>
            <a:off x="-1" y="2735035"/>
            <a:ext cx="7620000" cy="160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标题 15"/>
          <p:cNvSpPr txBox="1">
            <a:spLocks/>
          </p:cNvSpPr>
          <p:nvPr/>
        </p:nvSpPr>
        <p:spPr bwMode="auto">
          <a:xfrm>
            <a:off x="484631" y="1998506"/>
            <a:ext cx="6650739" cy="73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443" tIns="31723" rIns="63443" bIns="31723" numCol="1" anchor="ctr" anchorCtr="0" compatLnSpc="1">
            <a:prstTxWarp prst="textNoShape">
              <a:avLst/>
            </a:prstTxWarp>
          </a:bodyPr>
          <a:lstStyle>
            <a:lvl1pPr algn="l" rtl="0" eaLnBrk="0" fontAlgn="base" hangingPunct="0">
              <a:spcBef>
                <a:spcPct val="0"/>
              </a:spcBef>
              <a:spcAft>
                <a:spcPct val="0"/>
              </a:spcAft>
              <a:defRPr sz="3200" b="1">
                <a:solidFill>
                  <a:srgbClr val="0000CC"/>
                </a:solidFill>
                <a:latin typeface="+mj-lt"/>
                <a:ea typeface="+mj-ea"/>
                <a:cs typeface="+mj-cs"/>
              </a:defRPr>
            </a:lvl1pPr>
            <a:lvl2pPr algn="l" rtl="0" eaLnBrk="0" fontAlgn="base" hangingPunct="0">
              <a:spcBef>
                <a:spcPct val="0"/>
              </a:spcBef>
              <a:spcAft>
                <a:spcPct val="0"/>
              </a:spcAft>
              <a:defRPr sz="3200" b="1">
                <a:solidFill>
                  <a:srgbClr val="0000CC"/>
                </a:solidFill>
                <a:latin typeface="Arial" charset="0"/>
                <a:ea typeface="华文细黑" pitchFamily="2" charset="-122"/>
              </a:defRPr>
            </a:lvl2pPr>
            <a:lvl3pPr algn="l" rtl="0" eaLnBrk="0" fontAlgn="base" hangingPunct="0">
              <a:spcBef>
                <a:spcPct val="0"/>
              </a:spcBef>
              <a:spcAft>
                <a:spcPct val="0"/>
              </a:spcAft>
              <a:defRPr sz="3200" b="1">
                <a:solidFill>
                  <a:srgbClr val="0000CC"/>
                </a:solidFill>
                <a:latin typeface="Arial" charset="0"/>
                <a:ea typeface="华文细黑" pitchFamily="2" charset="-122"/>
              </a:defRPr>
            </a:lvl3pPr>
            <a:lvl4pPr algn="l" rtl="0" eaLnBrk="0" fontAlgn="base" hangingPunct="0">
              <a:spcBef>
                <a:spcPct val="0"/>
              </a:spcBef>
              <a:spcAft>
                <a:spcPct val="0"/>
              </a:spcAft>
              <a:defRPr sz="3200" b="1">
                <a:solidFill>
                  <a:srgbClr val="0000CC"/>
                </a:solidFill>
                <a:latin typeface="Arial" charset="0"/>
                <a:ea typeface="华文细黑" pitchFamily="2" charset="-122"/>
              </a:defRPr>
            </a:lvl4pPr>
            <a:lvl5pPr algn="l" rtl="0" eaLnBrk="0" fontAlgn="base" hangingPunct="0">
              <a:spcBef>
                <a:spcPct val="0"/>
              </a:spcBef>
              <a:spcAft>
                <a:spcPct val="0"/>
              </a:spcAft>
              <a:defRPr sz="3200" b="1">
                <a:solidFill>
                  <a:srgbClr val="0000CC"/>
                </a:solidFill>
                <a:latin typeface="Arial" charset="0"/>
                <a:ea typeface="华文细黑" pitchFamily="2" charset="-122"/>
              </a:defRPr>
            </a:lvl5pPr>
            <a:lvl6pPr marL="456850" algn="l" rtl="0" eaLnBrk="1" fontAlgn="base" hangingPunct="1">
              <a:spcBef>
                <a:spcPct val="0"/>
              </a:spcBef>
              <a:spcAft>
                <a:spcPct val="0"/>
              </a:spcAft>
              <a:defRPr sz="3200" b="1">
                <a:solidFill>
                  <a:srgbClr val="0000CC"/>
                </a:solidFill>
                <a:latin typeface="Arial" charset="0"/>
                <a:ea typeface="华文细黑" pitchFamily="2" charset="-122"/>
              </a:defRPr>
            </a:lvl6pPr>
            <a:lvl7pPr marL="913705" algn="l" rtl="0" eaLnBrk="1" fontAlgn="base" hangingPunct="1">
              <a:spcBef>
                <a:spcPct val="0"/>
              </a:spcBef>
              <a:spcAft>
                <a:spcPct val="0"/>
              </a:spcAft>
              <a:defRPr sz="3200" b="1">
                <a:solidFill>
                  <a:srgbClr val="0000CC"/>
                </a:solidFill>
                <a:latin typeface="Arial" charset="0"/>
                <a:ea typeface="华文细黑" pitchFamily="2" charset="-122"/>
              </a:defRPr>
            </a:lvl7pPr>
            <a:lvl8pPr marL="1370557" algn="l" rtl="0" eaLnBrk="1" fontAlgn="base" hangingPunct="1">
              <a:spcBef>
                <a:spcPct val="0"/>
              </a:spcBef>
              <a:spcAft>
                <a:spcPct val="0"/>
              </a:spcAft>
              <a:defRPr sz="3200" b="1">
                <a:solidFill>
                  <a:srgbClr val="0000CC"/>
                </a:solidFill>
                <a:latin typeface="Arial" charset="0"/>
                <a:ea typeface="华文细黑" pitchFamily="2" charset="-122"/>
              </a:defRPr>
            </a:lvl8pPr>
            <a:lvl9pPr marL="1827408" algn="l" rtl="0" eaLnBrk="1" fontAlgn="base" hangingPunct="1">
              <a:spcBef>
                <a:spcPct val="0"/>
              </a:spcBef>
              <a:spcAft>
                <a:spcPct val="0"/>
              </a:spcAft>
              <a:defRPr sz="3200" b="1">
                <a:solidFill>
                  <a:srgbClr val="0000CC"/>
                </a:solidFill>
                <a:latin typeface="Arial" charset="0"/>
                <a:ea typeface="华文细黑" pitchFamily="2" charset="-122"/>
              </a:defRPr>
            </a:lvl9pPr>
          </a:lstStyle>
          <a:p>
            <a:pPr algn="ctr" eaLnBrk="1" hangingPunct="1"/>
            <a:r>
              <a:rPr lang="en-US" altLang="zh-CN" sz="2222" kern="0" dirty="0" err="1">
                <a:solidFill>
                  <a:srgbClr val="FF0000"/>
                </a:solidFill>
                <a:latin typeface="Times New Roman" panose="02020603050405020304" pitchFamily="18" charset="0"/>
                <a:ea typeface="Kozuka Gothic Pr6N H" pitchFamily="34" charset="-128"/>
                <a:cs typeface="Times New Roman" panose="02020603050405020304" pitchFamily="18" charset="0"/>
              </a:rPr>
              <a:t>Fengyun</a:t>
            </a:r>
            <a:r>
              <a:rPr lang="en-US" altLang="zh-CN" sz="2222" kern="0" dirty="0">
                <a:solidFill>
                  <a:srgbClr val="FF0000"/>
                </a:solidFill>
                <a:latin typeface="Times New Roman" panose="02020603050405020304" pitchFamily="18" charset="0"/>
                <a:ea typeface="Kozuka Gothic Pr6N H" pitchFamily="34" charset="-128"/>
                <a:cs typeface="Times New Roman" panose="02020603050405020304" pitchFamily="18" charset="0"/>
              </a:rPr>
              <a:t> Satellite Data Dissemination and Receiving Systems Introduction</a:t>
            </a:r>
          </a:p>
        </p:txBody>
      </p:sp>
      <p:sp>
        <p:nvSpPr>
          <p:cNvPr id="27" name="Rectangle 3"/>
          <p:cNvSpPr txBox="1">
            <a:spLocks noChangeArrowheads="1"/>
          </p:cNvSpPr>
          <p:nvPr/>
        </p:nvSpPr>
        <p:spPr bwMode="auto">
          <a:xfrm>
            <a:off x="3429000" y="4000500"/>
            <a:ext cx="4572000" cy="11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443" tIns="31723" rIns="63443" bIns="31723"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eaLnBrk="1" hangingPunct="1">
              <a:lnSpc>
                <a:spcPts val="1319"/>
              </a:lnSpc>
              <a:defRPr/>
            </a:pPr>
            <a:endParaRPr lang="en-US" altLang="zh-CN" sz="1667" b="1" kern="0" dirty="0"/>
          </a:p>
          <a:p>
            <a:pPr eaLnBrk="1" hangingPunct="1">
              <a:defRPr/>
            </a:pPr>
            <a:r>
              <a:rPr lang="en-US" altLang="zh-CN" sz="1333" b="1" kern="0" dirty="0">
                <a:solidFill>
                  <a:srgbClr val="0033CC"/>
                </a:solidFill>
              </a:rPr>
              <a:t>Di XIAN (</a:t>
            </a:r>
            <a:r>
              <a:rPr lang="en-US" altLang="zh-CN" sz="1333" b="1" kern="0" dirty="0" err="1">
                <a:solidFill>
                  <a:srgbClr val="0033CC"/>
                </a:solidFill>
              </a:rPr>
              <a:t>xiandi@cma.gov.cn</a:t>
            </a:r>
            <a:r>
              <a:rPr lang="en-US" altLang="zh-CN" sz="1333" b="1" kern="0" dirty="0">
                <a:solidFill>
                  <a:srgbClr val="0033CC"/>
                </a:solidFill>
              </a:rPr>
              <a:t>)</a:t>
            </a:r>
          </a:p>
          <a:p>
            <a:pPr eaLnBrk="1" hangingPunct="1">
              <a:defRPr/>
            </a:pPr>
            <a:r>
              <a:rPr lang="en-US" altLang="zh-CN" sz="1333" b="1" kern="0" dirty="0">
                <a:solidFill>
                  <a:srgbClr val="0033CC"/>
                </a:solidFill>
              </a:rPr>
              <a:t>National Satellite Meteorological Center</a:t>
            </a:r>
          </a:p>
          <a:p>
            <a:pPr eaLnBrk="1" hangingPunct="1">
              <a:defRPr/>
            </a:pPr>
            <a:r>
              <a:rPr lang="en-US" altLang="zh-CN" sz="1333" b="1" kern="0" dirty="0">
                <a:solidFill>
                  <a:srgbClr val="0033CC"/>
                </a:solidFill>
              </a:rPr>
              <a:t>China Meteorological Administration</a:t>
            </a:r>
          </a:p>
          <a:p>
            <a:pPr eaLnBrk="1" hangingPunct="1">
              <a:defRPr/>
            </a:pPr>
            <a:r>
              <a:rPr lang="en-US" altLang="zh-CN" sz="1333" b="1" kern="0" dirty="0">
                <a:solidFill>
                  <a:srgbClr val="0033CC"/>
                </a:solidFill>
              </a:rPr>
              <a:t>25 June 2019, Chengdu, China</a:t>
            </a:r>
          </a:p>
          <a:p>
            <a:pPr eaLnBrk="1" hangingPunct="1">
              <a:lnSpc>
                <a:spcPts val="1319"/>
              </a:lnSpc>
              <a:defRPr/>
            </a:pPr>
            <a:endParaRPr lang="en-US" altLang="zh-CN" sz="1667" b="1" kern="0" dirty="0">
              <a:solidFill>
                <a:srgbClr val="0033CC"/>
              </a:solidFill>
            </a:endParaRPr>
          </a:p>
        </p:txBody>
      </p:sp>
      <p:pic>
        <p:nvPicPr>
          <p:cNvPr id="28" name="Picture 5" descr="E:\文档\局徽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56" y="4604412"/>
            <a:ext cx="552318" cy="54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F:\logo\国家卫星气象中心标-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9734" y="4640737"/>
            <a:ext cx="425331" cy="52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37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892C08C-CB52-405E-93D4-3FA33891F29A}"/>
              </a:ext>
            </a:extLst>
          </p:cNvPr>
          <p:cNvPicPr>
            <a:picLocks noChangeAspect="1"/>
          </p:cNvPicPr>
          <p:nvPr/>
        </p:nvPicPr>
        <p:blipFill>
          <a:blip r:embed="rId2"/>
          <a:stretch>
            <a:fillRect/>
          </a:stretch>
        </p:blipFill>
        <p:spPr>
          <a:xfrm>
            <a:off x="2844054" y="1251740"/>
            <a:ext cx="4785425" cy="2884912"/>
          </a:xfrm>
          <a:prstGeom prst="rect">
            <a:avLst/>
          </a:prstGeom>
        </p:spPr>
      </p:pic>
      <p:pic>
        <p:nvPicPr>
          <p:cNvPr id="10" name="图片 9">
            <a:extLst>
              <a:ext uri="{FF2B5EF4-FFF2-40B4-BE49-F238E27FC236}">
                <a16:creationId xmlns:a16="http://schemas.microsoft.com/office/drawing/2014/main" xmlns="" id="{518E715D-D635-4588-8D31-44EE2FC8C0CD}"/>
              </a:ext>
            </a:extLst>
          </p:cNvPr>
          <p:cNvPicPr>
            <a:picLocks noChangeAspect="1"/>
          </p:cNvPicPr>
          <p:nvPr/>
        </p:nvPicPr>
        <p:blipFill>
          <a:blip r:embed="rId3"/>
          <a:stretch>
            <a:fillRect/>
          </a:stretch>
        </p:blipFill>
        <p:spPr>
          <a:xfrm>
            <a:off x="0" y="1443744"/>
            <a:ext cx="2716306" cy="2827512"/>
          </a:xfrm>
          <a:prstGeom prst="rect">
            <a:avLst/>
          </a:prstGeom>
        </p:spPr>
      </p:pic>
      <p:sp>
        <p:nvSpPr>
          <p:cNvPr id="6" name="TextBox 7"/>
          <p:cNvSpPr txBox="1">
            <a:spLocks noChangeArrowheads="1"/>
          </p:cNvSpPr>
          <p:nvPr/>
        </p:nvSpPr>
        <p:spPr bwMode="auto">
          <a:xfrm>
            <a:off x="1358153" y="190500"/>
            <a:ext cx="4374726"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en-US" altLang="zh-CN" sz="2333" b="1" dirty="0">
                <a:solidFill>
                  <a:schemeClr val="bg1"/>
                </a:solidFill>
                <a:effectLst>
                  <a:outerShdw blurRad="38100" dist="38100" dir="2700000" algn="tl">
                    <a:srgbClr val="000000">
                      <a:alpha val="43137"/>
                    </a:srgbClr>
                  </a:outerShdw>
                </a:effectLst>
                <a:ea typeface="黑体" pitchFamily="49" charset="-122"/>
              </a:rPr>
              <a:t>FY-3 products</a:t>
            </a:r>
          </a:p>
        </p:txBody>
      </p:sp>
    </p:spTree>
    <p:extLst>
      <p:ext uri="{BB962C8B-B14F-4D97-AF65-F5344CB8AC3E}">
        <p14:creationId xmlns:p14="http://schemas.microsoft.com/office/powerpoint/2010/main" val="523583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015" y="2484955"/>
            <a:ext cx="2456468" cy="173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85639"/>
            <a:ext cx="4179093" cy="184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380" y="3551631"/>
            <a:ext cx="3771635" cy="17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5"/>
          <p:cNvSpPr txBox="1">
            <a:spLocks noChangeArrowheads="1"/>
          </p:cNvSpPr>
          <p:nvPr/>
        </p:nvSpPr>
        <p:spPr bwMode="auto">
          <a:xfrm>
            <a:off x="68792" y="1368489"/>
            <a:ext cx="1386417"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50000"/>
              </a:spcBef>
            </a:pPr>
            <a:r>
              <a:rPr lang="en-US" altLang="zh-CN" sz="1250" dirty="0">
                <a:latin typeface="微软雅黑" pitchFamily="34" charset="-122"/>
                <a:ea typeface="微软雅黑" pitchFamily="34" charset="-122"/>
              </a:rPr>
              <a:t>Aqua/MODIS  </a:t>
            </a:r>
            <a:endParaRPr lang="zh-CN" altLang="en-US" sz="1250" dirty="0">
              <a:latin typeface="微软雅黑" pitchFamily="34" charset="-122"/>
              <a:ea typeface="微软雅黑" pitchFamily="34" charset="-122"/>
            </a:endParaRPr>
          </a:p>
        </p:txBody>
      </p:sp>
      <p:sp>
        <p:nvSpPr>
          <p:cNvPr id="63494" name="Text Box 5"/>
          <p:cNvSpPr txBox="1">
            <a:spLocks noChangeArrowheads="1"/>
          </p:cNvSpPr>
          <p:nvPr/>
        </p:nvSpPr>
        <p:spPr bwMode="auto">
          <a:xfrm>
            <a:off x="105172" y="3354013"/>
            <a:ext cx="1313657"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50000"/>
              </a:spcBef>
            </a:pPr>
            <a:r>
              <a:rPr lang="en-US" altLang="zh-CN" sz="1250" dirty="0">
                <a:latin typeface="微软雅黑" pitchFamily="34" charset="-122"/>
                <a:ea typeface="微软雅黑" pitchFamily="34" charset="-122"/>
              </a:rPr>
              <a:t>FY-3D/MERSI2</a:t>
            </a:r>
            <a:endParaRPr lang="zh-CN" altLang="en-US" sz="1250" dirty="0">
              <a:latin typeface="微软雅黑" pitchFamily="34" charset="-122"/>
              <a:ea typeface="微软雅黑" pitchFamily="34" charset="-122"/>
            </a:endParaRPr>
          </a:p>
        </p:txBody>
      </p:sp>
      <p:sp>
        <p:nvSpPr>
          <p:cNvPr id="63495" name="Text Box 14"/>
          <p:cNvSpPr txBox="1">
            <a:spLocks noChangeArrowheads="1"/>
          </p:cNvSpPr>
          <p:nvPr/>
        </p:nvSpPr>
        <p:spPr bwMode="auto">
          <a:xfrm>
            <a:off x="3026835" y="1310779"/>
            <a:ext cx="45931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50000"/>
              </a:spcBef>
            </a:pPr>
            <a:r>
              <a:rPr lang="en-US" altLang="zh-CN" sz="2000" b="1" dirty="0">
                <a:solidFill>
                  <a:srgbClr val="003366"/>
                </a:solidFill>
                <a:latin typeface="Calibri" pitchFamily="34" charset="0"/>
                <a:ea typeface="微软雅黑" pitchFamily="34" charset="-122"/>
              </a:rPr>
              <a:t>AOD</a:t>
            </a:r>
            <a:r>
              <a:rPr lang="zh-CN" altLang="en-US" sz="2000" b="1" dirty="0">
                <a:solidFill>
                  <a:srgbClr val="003366"/>
                </a:solidFill>
                <a:latin typeface="Calibri" pitchFamily="34" charset="0"/>
                <a:ea typeface="微软雅黑" pitchFamily="34" charset="-122"/>
              </a:rPr>
              <a:t>：</a:t>
            </a:r>
            <a:r>
              <a:rPr lang="en-US" altLang="zh-CN" sz="2000" b="1" dirty="0">
                <a:solidFill>
                  <a:srgbClr val="003366"/>
                </a:solidFill>
                <a:latin typeface="Calibri" pitchFamily="34" charset="0"/>
                <a:ea typeface="微软雅黑" pitchFamily="34" charset="-122"/>
              </a:rPr>
              <a:t>MERSI II &amp; Aqua/MODIS</a:t>
            </a:r>
            <a:endParaRPr lang="zh-CN" altLang="en-US" sz="2000" b="1" dirty="0">
              <a:solidFill>
                <a:srgbClr val="003366"/>
              </a:solidFill>
              <a:latin typeface="Calibri" pitchFamily="34" charset="0"/>
              <a:ea typeface="微软雅黑" pitchFamily="34" charset="-122"/>
            </a:endParaRPr>
          </a:p>
        </p:txBody>
      </p:sp>
      <p:sp>
        <p:nvSpPr>
          <p:cNvPr id="9" name="TextBox 7"/>
          <p:cNvSpPr txBox="1">
            <a:spLocks noChangeArrowheads="1"/>
          </p:cNvSpPr>
          <p:nvPr/>
        </p:nvSpPr>
        <p:spPr bwMode="auto">
          <a:xfrm>
            <a:off x="68792" y="339028"/>
            <a:ext cx="4374726"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en-US" altLang="zh-CN" sz="2333" b="1" dirty="0">
                <a:solidFill>
                  <a:schemeClr val="bg1"/>
                </a:solidFill>
                <a:effectLst>
                  <a:outerShdw blurRad="38100" dist="38100" dir="2700000" algn="tl">
                    <a:srgbClr val="000000">
                      <a:alpha val="43137"/>
                    </a:srgbClr>
                  </a:outerShdw>
                </a:effectLst>
                <a:ea typeface="黑体" pitchFamily="49" charset="-122"/>
              </a:rPr>
              <a:t>FY-3 product example</a:t>
            </a:r>
          </a:p>
        </p:txBody>
      </p:sp>
    </p:spTree>
    <p:extLst>
      <p:ext uri="{BB962C8B-B14F-4D97-AF65-F5344CB8AC3E}">
        <p14:creationId xmlns:p14="http://schemas.microsoft.com/office/powerpoint/2010/main" val="3473144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4592" y="1397000"/>
            <a:ext cx="2299408" cy="230033"/>
          </a:xfrm>
          <a:prstGeom prst="rect">
            <a:avLst/>
          </a:prstGeom>
        </p:spPr>
        <p:txBody>
          <a:bodyPr wrap="square" lIns="75415" tIns="37704" rIns="75415" bIns="37704">
            <a:spAutoFit/>
          </a:bodyPr>
          <a:lstStyle/>
          <a:p>
            <a:r>
              <a:rPr lang="en-US" altLang="zh-CN" sz="1000" dirty="0">
                <a:solidFill>
                  <a:srgbClr val="000000"/>
                </a:solidFill>
              </a:rPr>
              <a:t>FY3B/C-MWRI sea wind</a:t>
            </a:r>
            <a:endParaRPr lang="zh-CN" altLang="en-US" sz="1000" dirty="0">
              <a:solidFill>
                <a:srgbClr val="000000"/>
              </a:solidFill>
            </a:endParaRPr>
          </a:p>
        </p:txBody>
      </p:sp>
      <p:pic>
        <p:nvPicPr>
          <p:cNvPr id="5" name="图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17319"/>
            <a:ext cx="3035301" cy="1687968"/>
          </a:xfrm>
          <a:prstGeom prst="rect">
            <a:avLst/>
          </a:prstGeom>
          <a:noFill/>
          <a:ln>
            <a:noFill/>
          </a:ln>
        </p:spPr>
      </p:pic>
      <p:pic>
        <p:nvPicPr>
          <p:cNvPr id="6" name="图片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0273" y="1617319"/>
            <a:ext cx="3124728" cy="1705803"/>
          </a:xfrm>
          <a:prstGeom prst="rect">
            <a:avLst/>
          </a:prstGeom>
          <a:noFill/>
          <a:ln>
            <a:noFill/>
          </a:ln>
        </p:spPr>
      </p:pic>
      <p:sp>
        <p:nvSpPr>
          <p:cNvPr id="7" name="矩形 6"/>
          <p:cNvSpPr/>
          <p:nvPr/>
        </p:nvSpPr>
        <p:spPr>
          <a:xfrm>
            <a:off x="3910757" y="1397000"/>
            <a:ext cx="2248743" cy="230033"/>
          </a:xfrm>
          <a:prstGeom prst="rect">
            <a:avLst/>
          </a:prstGeom>
        </p:spPr>
        <p:txBody>
          <a:bodyPr wrap="square" lIns="75415" tIns="37704" rIns="75415" bIns="37704">
            <a:spAutoFit/>
          </a:bodyPr>
          <a:lstStyle/>
          <a:p>
            <a:r>
              <a:rPr lang="en-US" altLang="zh-CN" sz="1000" dirty="0">
                <a:solidFill>
                  <a:srgbClr val="000000"/>
                </a:solidFill>
              </a:rPr>
              <a:t>FY3C-VIRR SST</a:t>
            </a:r>
            <a:endParaRPr lang="zh-CN" altLang="en-US" sz="1000" dirty="0">
              <a:solidFill>
                <a:srgbClr val="000000"/>
              </a:solidFill>
            </a:endParaRPr>
          </a:p>
        </p:txBody>
      </p:sp>
      <p:sp>
        <p:nvSpPr>
          <p:cNvPr id="17" name="TextBox 7"/>
          <p:cNvSpPr txBox="1">
            <a:spLocks noChangeArrowheads="1"/>
          </p:cNvSpPr>
          <p:nvPr/>
        </p:nvSpPr>
        <p:spPr bwMode="auto">
          <a:xfrm>
            <a:off x="7573" y="357345"/>
            <a:ext cx="4374726"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en-US" altLang="zh-CN" sz="2333" b="1" dirty="0">
                <a:solidFill>
                  <a:schemeClr val="bg1"/>
                </a:solidFill>
                <a:effectLst>
                  <a:outerShdw blurRad="38100" dist="38100" dir="2700000" algn="tl">
                    <a:srgbClr val="000000">
                      <a:alpha val="43137"/>
                    </a:srgbClr>
                  </a:outerShdw>
                </a:effectLst>
                <a:ea typeface="黑体" pitchFamily="49" charset="-122"/>
              </a:rPr>
              <a:t>FY-3 product example</a:t>
            </a:r>
          </a:p>
        </p:txBody>
      </p:sp>
      <p:grpSp>
        <p:nvGrpSpPr>
          <p:cNvPr id="15" name="Group 22"/>
          <p:cNvGrpSpPr>
            <a:grpSpLocks/>
          </p:cNvGrpSpPr>
          <p:nvPr/>
        </p:nvGrpSpPr>
        <p:grpSpPr bwMode="auto">
          <a:xfrm>
            <a:off x="515573" y="3464697"/>
            <a:ext cx="2913428" cy="1650116"/>
            <a:chOff x="0" y="0"/>
            <a:chExt cx="2741" cy="1864"/>
          </a:xfrm>
        </p:grpSpPr>
        <p:pic>
          <p:nvPicPr>
            <p:cNvPr id="16" name="Picture 2" descr="Z:\〖   会商   〗\【 每日全国会商  】\2012年\2012-08-16晚上1213台风“启德”会商\１.jpg"/>
            <p:cNvPicPr>
              <a:picLocks noChangeAspect="1" noChangeArrowheads="1"/>
            </p:cNvPicPr>
            <p:nvPr/>
          </p:nvPicPr>
          <p:blipFill>
            <a:blip r:embed="rId5">
              <a:extLst>
                <a:ext uri="{28A0092B-C50C-407E-A947-70E740481C1C}">
                  <a14:useLocalDpi xmlns:a14="http://schemas.microsoft.com/office/drawing/2010/main" val="0"/>
                </a:ext>
              </a:extLst>
            </a:blip>
            <a:srcRect r="2826"/>
            <a:stretch>
              <a:fillRect/>
            </a:stretch>
          </p:blipFill>
          <p:spPr bwMode="auto">
            <a:xfrm>
              <a:off x="0" y="12"/>
              <a:ext cx="2741" cy="185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7"/>
            <p:cNvSpPr>
              <a:spLocks noChangeArrowheads="1"/>
            </p:cNvSpPr>
            <p:nvPr/>
          </p:nvSpPr>
          <p:spPr bwMode="auto">
            <a:xfrm>
              <a:off x="0" y="0"/>
              <a:ext cx="2177" cy="272"/>
            </a:xfrm>
            <a:prstGeom prst="rect">
              <a:avLst/>
            </a:prstGeom>
            <a:gradFill rotWithShape="1">
              <a:gsLst>
                <a:gs pos="0">
                  <a:srgbClr val="A8A8E2"/>
                </a:gs>
                <a:gs pos="34999">
                  <a:srgbClr val="C3C3EA"/>
                </a:gs>
                <a:gs pos="100000">
                  <a:srgbClr val="E6E6F8"/>
                </a:gs>
              </a:gsLst>
              <a:lin ang="16200000" scaled="1"/>
            </a:gradFill>
            <a:ln w="9525">
              <a:solidFill>
                <a:srgbClr val="2D2D8A"/>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Arial" charset="0"/>
                  <a:ea typeface="宋体" charset="-122"/>
                  <a:sym typeface="Arial" charset="0"/>
                </a:defRPr>
              </a:lvl1pPr>
              <a:lvl2pPr marL="742950" indent="-285750" eaLnBrk="0" hangingPunct="0">
                <a:spcBef>
                  <a:spcPct val="20000"/>
                </a:spcBef>
                <a:buFont typeface="Arial" charset="0"/>
                <a:buChar char="–"/>
                <a:defRPr sz="2800">
                  <a:solidFill>
                    <a:schemeClr val="tx1"/>
                  </a:solidFill>
                  <a:latin typeface="Arial" charset="0"/>
                  <a:ea typeface="宋体" charset="-122"/>
                  <a:sym typeface="Arial" charset="0"/>
                </a:defRPr>
              </a:lvl2pPr>
              <a:lvl3pPr marL="1143000" indent="-228600" eaLnBrk="0" hangingPunct="0">
                <a:spcBef>
                  <a:spcPct val="20000"/>
                </a:spcBef>
                <a:buFont typeface="Arial" charset="0"/>
                <a:buChar char="•"/>
                <a:defRPr sz="2400">
                  <a:solidFill>
                    <a:schemeClr val="tx1"/>
                  </a:solidFill>
                  <a:latin typeface="Arial" charset="0"/>
                  <a:ea typeface="宋体" charset="-122"/>
                  <a:sym typeface="Arial" charset="0"/>
                </a:defRPr>
              </a:lvl3pPr>
              <a:lvl4pPr marL="1600200" indent="-228600" eaLnBrk="0" hangingPunct="0">
                <a:spcBef>
                  <a:spcPct val="20000"/>
                </a:spcBef>
                <a:buFont typeface="Arial" charset="0"/>
                <a:buChar char="–"/>
                <a:defRPr sz="2000">
                  <a:solidFill>
                    <a:schemeClr val="tx1"/>
                  </a:solidFill>
                  <a:latin typeface="Arial" charset="0"/>
                  <a:ea typeface="宋体" charset="-122"/>
                  <a:sym typeface="Arial" charset="0"/>
                </a:defRPr>
              </a:lvl4pPr>
              <a:lvl5pPr marL="2057400" indent="-228600" eaLnBrk="0" hangingPunct="0">
                <a:spcBef>
                  <a:spcPct val="20000"/>
                </a:spcBef>
                <a:buFont typeface="Arial" charset="0"/>
                <a:buChar char="»"/>
                <a:defRPr sz="2000">
                  <a:solidFill>
                    <a:schemeClr val="tx1"/>
                  </a:solidFill>
                  <a:latin typeface="Arial" charset="0"/>
                  <a:ea typeface="宋体" charset="-122"/>
                  <a:sym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宋体" charset="-122"/>
                  <a:sym typeface="Arial" charset="0"/>
                </a:defRPr>
              </a:lvl9pPr>
            </a:lstStyle>
            <a:p>
              <a:pPr eaLnBrk="1" hangingPunct="1">
                <a:spcBef>
                  <a:spcPct val="0"/>
                </a:spcBef>
                <a:buFontTx/>
                <a:buNone/>
              </a:pPr>
              <a:r>
                <a:rPr lang="en-US" altLang="zh-CN" sz="833" b="1" dirty="0">
                  <a:solidFill>
                    <a:srgbClr val="000000"/>
                  </a:solidFill>
                  <a:cs typeface="Arial" charset="0"/>
                </a:rPr>
                <a:t>FY-3 microwave precipitation products</a:t>
              </a:r>
              <a:endParaRPr lang="en-US" altLang="zh-CN" sz="1500" dirty="0"/>
            </a:p>
          </p:txBody>
        </p:sp>
      </p:grpSp>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8076" y="3475319"/>
            <a:ext cx="2929925" cy="1639493"/>
          </a:xfrm>
          <a:prstGeom prst="rect">
            <a:avLst/>
          </a:prstGeom>
        </p:spPr>
      </p:pic>
      <p:sp>
        <p:nvSpPr>
          <p:cNvPr id="22" name="矩形 21"/>
          <p:cNvSpPr/>
          <p:nvPr/>
        </p:nvSpPr>
        <p:spPr>
          <a:xfrm>
            <a:off x="3928076" y="3245287"/>
            <a:ext cx="2299408" cy="230033"/>
          </a:xfrm>
          <a:prstGeom prst="rect">
            <a:avLst/>
          </a:prstGeom>
        </p:spPr>
        <p:txBody>
          <a:bodyPr wrap="square" lIns="75415" tIns="37704" rIns="75415" bIns="37704">
            <a:spAutoFit/>
          </a:bodyPr>
          <a:lstStyle/>
          <a:p>
            <a:r>
              <a:rPr lang="en-US" altLang="zh-CN" sz="1000" dirty="0">
                <a:solidFill>
                  <a:srgbClr val="000000"/>
                </a:solidFill>
              </a:rPr>
              <a:t>FY3B/C-MWRI soil water content</a:t>
            </a:r>
            <a:endParaRPr lang="zh-CN" altLang="en-US" sz="1000" dirty="0">
              <a:solidFill>
                <a:srgbClr val="000000"/>
              </a:solidFill>
            </a:endParaRPr>
          </a:p>
        </p:txBody>
      </p:sp>
    </p:spTree>
    <p:extLst>
      <p:ext uri="{BB962C8B-B14F-4D97-AF65-F5344CB8AC3E}">
        <p14:creationId xmlns:p14="http://schemas.microsoft.com/office/powerpoint/2010/main" val="3175410749"/>
      </p:ext>
    </p:extLst>
  </p:cSld>
  <p:clrMapOvr>
    <a:masterClrMapping/>
  </p:clrMapOvr>
  <mc:AlternateContent xmlns:mc="http://schemas.openxmlformats.org/markup-compatibility/2006" xmlns:p14="http://schemas.microsoft.com/office/powerpoint/2010/main">
    <mc:Choice Requires="p14">
      <p:transition spd="med" p14:dur="700" advTm="2789">
        <p:fade/>
      </p:transition>
    </mc:Choice>
    <mc:Fallback xmlns="">
      <p:transition spd="med" advTm="2789">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550990"/>
            <a:ext cx="5207000" cy="338447"/>
          </a:xfrm>
        </p:spPr>
        <p:txBody>
          <a:bodyPr/>
          <a:lstStyle/>
          <a:p>
            <a:r>
              <a:rPr kumimoji="1" lang="en-US" altLang="zh-CN" dirty="0" smtClean="0"/>
              <a:t>Data</a:t>
            </a:r>
            <a:r>
              <a:rPr kumimoji="1" lang="zh-CN" altLang="en-US" dirty="0" smtClean="0"/>
              <a:t> </a:t>
            </a:r>
            <a:r>
              <a:rPr kumimoji="1" lang="en-US" altLang="zh-CN" dirty="0" smtClean="0"/>
              <a:t>format</a:t>
            </a:r>
            <a:endParaRPr kumimoji="1"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666807474"/>
              </p:ext>
            </p:extLst>
          </p:nvPr>
        </p:nvGraphicFramePr>
        <p:xfrm>
          <a:off x="254000" y="2037292"/>
          <a:ext cx="3746500" cy="2286000"/>
        </p:xfrm>
        <a:graphic>
          <a:graphicData uri="http://schemas.openxmlformats.org/drawingml/2006/table">
            <a:tbl>
              <a:tblPr firstRow="1" bandRow="1">
                <a:tableStyleId>{5C22544A-7EE6-4342-B048-85BDC9FD1C3A}</a:tableStyleId>
              </a:tblPr>
              <a:tblGrid>
                <a:gridCol w="1434830"/>
                <a:gridCol w="2311670"/>
              </a:tblGrid>
              <a:tr h="457200">
                <a:tc>
                  <a:txBody>
                    <a:bodyPr/>
                    <a:lstStyle/>
                    <a:p>
                      <a:pPr algn="ctr"/>
                      <a:r>
                        <a:rPr lang="en-US" altLang="zh-CN" sz="1300" dirty="0" smtClean="0"/>
                        <a:t>Satellite</a:t>
                      </a:r>
                      <a:endParaRPr lang="zh-CN" altLang="en-US" sz="1300" dirty="0"/>
                    </a:p>
                  </a:txBody>
                  <a:tcPr marL="76200" marR="76200" marT="38100" marB="38100"/>
                </a:tc>
                <a:tc>
                  <a:txBody>
                    <a:bodyPr/>
                    <a:lstStyle/>
                    <a:p>
                      <a:pPr algn="ctr"/>
                      <a:r>
                        <a:rPr lang="en-US" altLang="zh-CN" sz="1300" dirty="0" smtClean="0"/>
                        <a:t>Format</a:t>
                      </a:r>
                      <a:endParaRPr lang="zh-CN" altLang="en-US" sz="1300" dirty="0"/>
                    </a:p>
                  </a:txBody>
                  <a:tcPr marL="76200" marR="76200" marT="38100" marB="38100"/>
                </a:tc>
              </a:tr>
              <a:tr h="457200">
                <a:tc>
                  <a:txBody>
                    <a:bodyPr/>
                    <a:lstStyle/>
                    <a:p>
                      <a:pPr algn="ctr"/>
                      <a:r>
                        <a:rPr lang="en-US" altLang="zh-CN" sz="1300" dirty="0" smtClean="0"/>
                        <a:t>FY-1</a:t>
                      </a:r>
                      <a:endParaRPr lang="zh-CN" altLang="en-US" sz="1300" dirty="0"/>
                    </a:p>
                  </a:txBody>
                  <a:tcPr marL="76200" marR="76200" marT="38100" marB="38100"/>
                </a:tc>
                <a:tc>
                  <a:txBody>
                    <a:bodyPr/>
                    <a:lstStyle/>
                    <a:p>
                      <a:pPr algn="ctr"/>
                      <a:r>
                        <a:rPr lang="en-US" altLang="zh-CN" sz="1300" dirty="0" smtClean="0"/>
                        <a:t>L1B, HDF4.0</a:t>
                      </a:r>
                      <a:endParaRPr lang="zh-CN" altLang="en-US" sz="1300" dirty="0"/>
                    </a:p>
                  </a:txBody>
                  <a:tcPr marL="76200" marR="76200" marT="38100" marB="38100"/>
                </a:tc>
              </a:tr>
              <a:tr h="457200">
                <a:tc>
                  <a:txBody>
                    <a:bodyPr/>
                    <a:lstStyle/>
                    <a:p>
                      <a:pPr algn="ctr"/>
                      <a:r>
                        <a:rPr lang="en-US" altLang="zh-CN" sz="1300" dirty="0" smtClean="0"/>
                        <a:t>FY-2</a:t>
                      </a:r>
                      <a:endParaRPr lang="zh-CN" altLang="en-US" sz="1300" dirty="0"/>
                    </a:p>
                  </a:txBody>
                  <a:tcPr marL="76200" marR="76200" marT="38100" marB="38100"/>
                </a:tc>
                <a:tc>
                  <a:txBody>
                    <a:bodyPr/>
                    <a:lstStyle/>
                    <a:p>
                      <a:pPr algn="ctr"/>
                      <a:r>
                        <a:rPr lang="en-US" altLang="zh-CN" sz="1300" dirty="0" smtClean="0"/>
                        <a:t>HDF5.0, AWX2.1</a:t>
                      </a:r>
                      <a:endParaRPr lang="zh-CN" altLang="en-US" sz="1300" dirty="0"/>
                    </a:p>
                  </a:txBody>
                  <a:tcPr marL="76200" marR="76200" marT="38100" marB="38100"/>
                </a:tc>
              </a:tr>
              <a:tr h="457200">
                <a:tc>
                  <a:txBody>
                    <a:bodyPr/>
                    <a:lstStyle/>
                    <a:p>
                      <a:pPr algn="ctr"/>
                      <a:r>
                        <a:rPr lang="en-US" altLang="zh-CN" sz="1300" dirty="0" smtClean="0"/>
                        <a:t>FY-3</a:t>
                      </a:r>
                      <a:endParaRPr lang="zh-CN" altLang="en-US" sz="1300" dirty="0"/>
                    </a:p>
                  </a:txBody>
                  <a:tcPr marL="76200" marR="76200" marT="38100" marB="38100"/>
                </a:tc>
                <a:tc>
                  <a:txBody>
                    <a:bodyPr/>
                    <a:lstStyle/>
                    <a:p>
                      <a:pPr algn="ctr"/>
                      <a:r>
                        <a:rPr lang="en-US" altLang="zh-CN" sz="1300" dirty="0" smtClean="0"/>
                        <a:t>HDF5.0</a:t>
                      </a:r>
                      <a:endParaRPr lang="zh-CN" altLang="en-US" sz="1300" dirty="0"/>
                    </a:p>
                  </a:txBody>
                  <a:tcPr marL="76200" marR="76200" marT="38100" marB="38100"/>
                </a:tc>
              </a:tr>
              <a:tr h="457200">
                <a:tc>
                  <a:txBody>
                    <a:bodyPr/>
                    <a:lstStyle/>
                    <a:p>
                      <a:pPr algn="ctr"/>
                      <a:r>
                        <a:rPr lang="en-US" altLang="zh-CN" sz="1300" dirty="0" smtClean="0"/>
                        <a:t>FY-4</a:t>
                      </a:r>
                      <a:endParaRPr lang="zh-CN" altLang="en-US" sz="1300" dirty="0"/>
                    </a:p>
                  </a:txBody>
                  <a:tcPr marL="76200" marR="76200" marT="38100" marB="38100"/>
                </a:tc>
                <a:tc>
                  <a:txBody>
                    <a:bodyPr/>
                    <a:lstStyle/>
                    <a:p>
                      <a:pPr algn="ctr"/>
                      <a:r>
                        <a:rPr lang="en-US" altLang="zh-CN" sz="1300" dirty="0" smtClean="0"/>
                        <a:t>HDF5.0,  </a:t>
                      </a:r>
                      <a:r>
                        <a:rPr lang="en-US" altLang="zh-CN" sz="1300" dirty="0" err="1" smtClean="0"/>
                        <a:t>NetCDF</a:t>
                      </a:r>
                      <a:endParaRPr lang="zh-CN" altLang="en-US" sz="1300" dirty="0"/>
                    </a:p>
                  </a:txBody>
                  <a:tcPr marL="76200" marR="76200" marT="38100" marB="38100"/>
                </a:tc>
              </a:tr>
            </a:tbl>
          </a:graphicData>
        </a:graphic>
      </p:graphicFrame>
      <p:pic>
        <p:nvPicPr>
          <p:cNvPr id="8" name="图片 7"/>
          <p:cNvPicPr>
            <a:picLocks noChangeAspect="1"/>
          </p:cNvPicPr>
          <p:nvPr/>
        </p:nvPicPr>
        <p:blipFill>
          <a:blip r:embed="rId3"/>
          <a:stretch>
            <a:fillRect/>
          </a:stretch>
        </p:blipFill>
        <p:spPr>
          <a:xfrm>
            <a:off x="4635500" y="4323292"/>
            <a:ext cx="2476500" cy="476250"/>
          </a:xfrm>
          <a:prstGeom prst="rect">
            <a:avLst/>
          </a:prstGeom>
        </p:spPr>
      </p:pic>
      <p:pic>
        <p:nvPicPr>
          <p:cNvPr id="9" name="图片 8"/>
          <p:cNvPicPr>
            <a:picLocks noChangeAspect="1"/>
          </p:cNvPicPr>
          <p:nvPr/>
        </p:nvPicPr>
        <p:blipFill>
          <a:blip r:embed="rId4"/>
          <a:stretch>
            <a:fillRect/>
          </a:stretch>
        </p:blipFill>
        <p:spPr>
          <a:xfrm>
            <a:off x="4635500" y="3429000"/>
            <a:ext cx="2465917" cy="645583"/>
          </a:xfrm>
          <a:prstGeom prst="rect">
            <a:avLst/>
          </a:prstGeom>
        </p:spPr>
      </p:pic>
      <p:pic>
        <p:nvPicPr>
          <p:cNvPr id="2052" name="Picture 4" descr="¥çæºå¾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0" y="1412655"/>
            <a:ext cx="2485602" cy="186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18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a:t>
            </a:r>
            <a:r>
              <a:rPr lang="en-US" altLang="zh-CN" dirty="0" smtClean="0"/>
              <a:t>utline</a:t>
            </a:r>
            <a:endParaRPr lang="zh-CN" altLang="en-US" dirty="0"/>
          </a:p>
        </p:txBody>
      </p:sp>
      <p:sp>
        <p:nvSpPr>
          <p:cNvPr id="3" name="内容占位符 2"/>
          <p:cNvSpPr>
            <a:spLocks noGrp="1"/>
          </p:cNvSpPr>
          <p:nvPr>
            <p:ph idx="1"/>
          </p:nvPr>
        </p:nvSpPr>
        <p:spPr>
          <a:xfrm>
            <a:off x="381000" y="1905000"/>
            <a:ext cx="6858000" cy="3545417"/>
          </a:xfrm>
        </p:spPr>
        <p:txBody>
          <a:bodyPr/>
          <a:lstStyle/>
          <a:p>
            <a:r>
              <a:rPr lang="en-US" altLang="zh-CN" dirty="0" smtClean="0"/>
              <a:t> satellite data &amp; product</a:t>
            </a:r>
          </a:p>
          <a:p>
            <a:r>
              <a:rPr lang="en-US" altLang="zh-CN" dirty="0" smtClean="0">
                <a:solidFill>
                  <a:srgbClr val="FF0000"/>
                </a:solidFill>
              </a:rPr>
              <a:t> Data service introduction</a:t>
            </a:r>
          </a:p>
          <a:p>
            <a:r>
              <a:rPr lang="en-US" altLang="zh-CN" dirty="0" smtClean="0"/>
              <a:t> Future plan</a:t>
            </a:r>
          </a:p>
          <a:p>
            <a:endParaRPr lang="zh-CN" altLang="en-US" dirty="0"/>
          </a:p>
        </p:txBody>
      </p:sp>
    </p:spTree>
    <p:extLst>
      <p:ext uri="{BB962C8B-B14F-4D97-AF65-F5344CB8AC3E}">
        <p14:creationId xmlns:p14="http://schemas.microsoft.com/office/powerpoint/2010/main" val="1178489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38100" y="884966"/>
            <a:ext cx="7184520" cy="271138"/>
          </a:xfrm>
          <a:prstGeom prst="rect">
            <a:avLst/>
          </a:prstGeom>
        </p:spPr>
        <p:txBody>
          <a:bodyPr>
            <a:noAutofit/>
          </a:bodyPr>
          <a:lstStyle/>
          <a:p>
            <a:pPr algn="ctr" defTabSz="285739"/>
            <a:r>
              <a:rPr lang="en-US" altLang="zh-CN" sz="1500" b="1" dirty="0">
                <a:solidFill>
                  <a:srgbClr val="0070C0"/>
                </a:solidFill>
              </a:rPr>
              <a:t>Integrated Space and Ground Based FY Satellite Data Service System</a:t>
            </a:r>
            <a:endParaRPr lang="zh-CN" altLang="en-US" sz="1500" b="1" dirty="0">
              <a:solidFill>
                <a:srgbClr val="0070C0"/>
              </a:solidFill>
            </a:endParaRPr>
          </a:p>
        </p:txBody>
      </p:sp>
      <p:sp>
        <p:nvSpPr>
          <p:cNvPr id="11" name="圆角矩形 10"/>
          <p:cNvSpPr/>
          <p:nvPr/>
        </p:nvSpPr>
        <p:spPr>
          <a:xfrm>
            <a:off x="74706" y="4318000"/>
            <a:ext cx="7175500" cy="363270"/>
          </a:xfrm>
          <a:prstGeom prst="roundRect">
            <a:avLst/>
          </a:prstGeom>
          <a:solidFill>
            <a:srgbClr val="FFFFFF">
              <a:alpha val="14118"/>
            </a:srgbClr>
          </a:solidFill>
        </p:spPr>
        <p:style>
          <a:lnRef idx="2">
            <a:schemeClr val="accent1"/>
          </a:lnRef>
          <a:fillRef idx="1">
            <a:schemeClr val="lt1"/>
          </a:fillRef>
          <a:effectRef idx="0">
            <a:schemeClr val="accent1"/>
          </a:effectRef>
          <a:fontRef idx="minor">
            <a:schemeClr val="dk1"/>
          </a:fontRef>
        </p:style>
        <p:txBody>
          <a:bodyPr rtlCol="0" anchor="t"/>
          <a:lstStyle/>
          <a:p>
            <a:pPr algn="ctr"/>
            <a:r>
              <a:rPr lang="en-US" altLang="zh-CN" sz="1000" u="sng" dirty="0">
                <a:solidFill>
                  <a:srgbClr val="FF0000"/>
                </a:solidFill>
              </a:rPr>
              <a:t>FOR International Community</a:t>
            </a:r>
            <a:r>
              <a:rPr lang="zh-CN" altLang="en-US" sz="1000" dirty="0">
                <a:solidFill>
                  <a:srgbClr val="FF0000"/>
                </a:solidFill>
              </a:rPr>
              <a:t>：</a:t>
            </a:r>
            <a:r>
              <a:rPr lang="en-US" altLang="zh-CN" sz="1000" dirty="0">
                <a:solidFill>
                  <a:srgbClr val="000000"/>
                </a:solidFill>
              </a:rPr>
              <a:t>Data Service Portal (Public cloud based)</a:t>
            </a:r>
            <a:r>
              <a:rPr lang="zh-CN" altLang="en-US" sz="1000" dirty="0">
                <a:solidFill>
                  <a:srgbClr val="000000"/>
                </a:solidFill>
              </a:rPr>
              <a:t>；</a:t>
            </a:r>
            <a:r>
              <a:rPr lang="en-US" altLang="zh-CN" sz="1000" dirty="0" err="1">
                <a:solidFill>
                  <a:srgbClr val="000000"/>
                </a:solidFill>
              </a:rPr>
              <a:t>FengYun</a:t>
            </a:r>
            <a:r>
              <a:rPr lang="en-US" altLang="zh-CN" sz="1000" dirty="0">
                <a:solidFill>
                  <a:srgbClr val="000000"/>
                </a:solidFill>
              </a:rPr>
              <a:t> DB (authorized)</a:t>
            </a:r>
            <a:r>
              <a:rPr lang="zh-CN" altLang="en-US" sz="1000" dirty="0">
                <a:solidFill>
                  <a:srgbClr val="000000"/>
                </a:solidFill>
              </a:rPr>
              <a:t>；</a:t>
            </a:r>
            <a:r>
              <a:rPr lang="en-US" altLang="zh-CN" sz="1000" dirty="0" err="1">
                <a:solidFill>
                  <a:srgbClr val="000000"/>
                </a:solidFill>
              </a:rPr>
              <a:t>CMACast</a:t>
            </a:r>
            <a:r>
              <a:rPr lang="en-US" altLang="zh-CN" sz="1000" dirty="0">
                <a:solidFill>
                  <a:srgbClr val="000000"/>
                </a:solidFill>
              </a:rPr>
              <a:t> (authorized)</a:t>
            </a:r>
            <a:r>
              <a:rPr lang="zh-CN" altLang="en-US" sz="1000" dirty="0">
                <a:solidFill>
                  <a:srgbClr val="000000"/>
                </a:solidFill>
              </a:rPr>
              <a:t>；</a:t>
            </a:r>
          </a:p>
        </p:txBody>
      </p:sp>
      <p:pic>
        <p:nvPicPr>
          <p:cNvPr id="12" name="图片 11"/>
          <p:cNvPicPr>
            <a:picLocks noChangeAspect="1"/>
          </p:cNvPicPr>
          <p:nvPr/>
        </p:nvPicPr>
        <p:blipFill>
          <a:blip r:embed="rId3"/>
          <a:stretch>
            <a:fillRect/>
          </a:stretch>
        </p:blipFill>
        <p:spPr>
          <a:xfrm>
            <a:off x="63500" y="1355173"/>
            <a:ext cx="7493000" cy="2835827"/>
          </a:xfrm>
          <a:prstGeom prst="rect">
            <a:avLst/>
          </a:prstGeom>
        </p:spPr>
      </p:pic>
    </p:spTree>
    <p:extLst>
      <p:ext uri="{BB962C8B-B14F-4D97-AF65-F5344CB8AC3E}">
        <p14:creationId xmlns:p14="http://schemas.microsoft.com/office/powerpoint/2010/main" val="152101314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white">
          <a:xfrm>
            <a:off x="152400" y="495300"/>
            <a:ext cx="6572250" cy="351045"/>
          </a:xfrm>
          <a:prstGeom prst="rect">
            <a:avLst/>
          </a:prstGeom>
          <a:ln w="12700" cap="flat">
            <a:noFill/>
            <a:miter lim="400000"/>
            <a:headEnd/>
            <a:tailEnd/>
          </a:ln>
        </p:spPr>
        <p:style>
          <a:lnRef idx="0">
            <a:scrgbClr r="0" g="0" b="0"/>
          </a:lnRef>
          <a:fillRef idx="0">
            <a:scrgbClr r="0" g="0" b="0"/>
          </a:fillRef>
          <a:effectRef idx="0">
            <a:scrgbClr r="0" g="0" b="0"/>
          </a:effectRef>
          <a:fontRef idx="none"/>
        </p:style>
        <p:txBody>
          <a:bodyPr rot="0" spcFirstLastPara="1" vertOverflow="overflow" horzOverflow="overflow" vert="horz" wrap="square" lIns="21425" tIns="21425" rIns="21425" bIns="21425" numCol="1" spcCol="38090" rtlCol="0" anchor="t" anchorCtr="0" compatLnSpc="1">
            <a:prstTxWarp prst="textNoShape">
              <a:avLst/>
            </a:prstTxWarp>
            <a:spAutoFit/>
          </a:bodyPr>
          <a:lstStyle>
            <a:lvl1pPr algn="l" rtl="0" eaLnBrk="0" fontAlgn="base" hangingPunct="0">
              <a:spcBef>
                <a:spcPct val="0"/>
              </a:spcBef>
              <a:spcAft>
                <a:spcPct val="0"/>
              </a:spcAft>
              <a:defRPr sz="4000" b="1" cap="all">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pPr defTabSz="214245" latinLnBrk="1">
              <a:spcBef>
                <a:spcPts val="0"/>
              </a:spcBef>
            </a:pPr>
            <a:r>
              <a:rPr lang="en-US" altLang="zh-CN" sz="2000" kern="0" cap="none" dirty="0">
                <a:ea typeface="楷体_GB2312" pitchFamily="49" charset="-122"/>
                <a:cs typeface="+mn-cs"/>
              </a:rPr>
              <a:t>1)</a:t>
            </a:r>
            <a:r>
              <a:rPr lang="zh-CN" altLang="en-US" sz="2000" kern="0" cap="none" dirty="0">
                <a:ea typeface="楷体_GB2312" pitchFamily="49" charset="-122"/>
                <a:cs typeface="+mn-cs"/>
              </a:rPr>
              <a:t> </a:t>
            </a:r>
            <a:r>
              <a:rPr lang="en-US" altLang="zh-CN" sz="2000" kern="0" cap="none" dirty="0">
                <a:ea typeface="楷体_GB2312" pitchFamily="49" charset="-122"/>
                <a:cs typeface="+mn-cs"/>
              </a:rPr>
              <a:t>Space-based</a:t>
            </a:r>
            <a:r>
              <a:rPr lang="zh-CN" altLang="en-US" sz="2000" kern="0" cap="none" dirty="0">
                <a:ea typeface="楷体_GB2312" pitchFamily="49" charset="-122"/>
                <a:cs typeface="+mn-cs"/>
              </a:rPr>
              <a:t> </a:t>
            </a:r>
            <a:r>
              <a:rPr lang="en-US" altLang="zh-CN" sz="2000" kern="0" cap="none" dirty="0">
                <a:ea typeface="楷体_GB2312" pitchFamily="49" charset="-122"/>
                <a:cs typeface="+mn-cs"/>
              </a:rPr>
              <a:t>data</a:t>
            </a:r>
            <a:r>
              <a:rPr lang="zh-CN" altLang="en-US" sz="2000" kern="0" cap="none" dirty="0">
                <a:ea typeface="楷体_GB2312" pitchFamily="49" charset="-122"/>
                <a:cs typeface="+mn-cs"/>
              </a:rPr>
              <a:t> </a:t>
            </a:r>
            <a:r>
              <a:rPr lang="en-US" altLang="zh-CN" sz="2000" kern="0" cap="none" dirty="0">
                <a:ea typeface="楷体_GB2312" pitchFamily="49" charset="-122"/>
                <a:cs typeface="+mn-cs"/>
              </a:rPr>
              <a:t>services</a:t>
            </a:r>
            <a:endParaRPr lang="zh-CN" altLang="en-US" sz="2000" kern="0" cap="none" dirty="0">
              <a:ea typeface="楷体_GB2312" pitchFamily="49" charset="-122"/>
              <a:cs typeface="+mn-cs"/>
            </a:endParaRPr>
          </a:p>
        </p:txBody>
      </p:sp>
      <p:graphicFrame>
        <p:nvGraphicFramePr>
          <p:cNvPr id="5" name="表格 4">
            <a:extLst>
              <a:ext uri="{FF2B5EF4-FFF2-40B4-BE49-F238E27FC236}">
                <a16:creationId xmlns="" xmlns:a16="http://schemas.microsoft.com/office/drawing/2014/main" id="{551E9DAF-EFDD-4FB0-BF33-893BFFBBEF86}"/>
              </a:ext>
            </a:extLst>
          </p:cNvPr>
          <p:cNvGraphicFramePr>
            <a:graphicFrameLocks noGrp="1"/>
          </p:cNvGraphicFramePr>
          <p:nvPr>
            <p:extLst>
              <p:ext uri="{D42A27DB-BD31-4B8C-83A1-F6EECF244321}">
                <p14:modId xmlns:p14="http://schemas.microsoft.com/office/powerpoint/2010/main" val="2075966054"/>
              </p:ext>
            </p:extLst>
          </p:nvPr>
        </p:nvGraphicFramePr>
        <p:xfrm>
          <a:off x="444500" y="1841500"/>
          <a:ext cx="6477000" cy="2314306"/>
        </p:xfrm>
        <a:graphic>
          <a:graphicData uri="http://schemas.openxmlformats.org/drawingml/2006/table">
            <a:tbl>
              <a:tblPr firstRow="1" bandRow="1">
                <a:tableStyleId>{5C22544A-7EE6-4342-B048-85BDC9FD1C3A}</a:tableStyleId>
              </a:tblPr>
              <a:tblGrid>
                <a:gridCol w="2022083">
                  <a:extLst>
                    <a:ext uri="{9D8B030D-6E8A-4147-A177-3AD203B41FA5}">
                      <a16:colId xmlns="" xmlns:a16="http://schemas.microsoft.com/office/drawing/2014/main" val="20000"/>
                    </a:ext>
                  </a:extLst>
                </a:gridCol>
                <a:gridCol w="698500">
                  <a:extLst>
                    <a:ext uri="{9D8B030D-6E8A-4147-A177-3AD203B41FA5}">
                      <a16:colId xmlns="" xmlns:a16="http://schemas.microsoft.com/office/drawing/2014/main" val="2356720944"/>
                    </a:ext>
                  </a:extLst>
                </a:gridCol>
                <a:gridCol w="1333500">
                  <a:extLst>
                    <a:ext uri="{9D8B030D-6E8A-4147-A177-3AD203B41FA5}">
                      <a16:colId xmlns="" xmlns:a16="http://schemas.microsoft.com/office/drawing/2014/main" val="2280331173"/>
                    </a:ext>
                  </a:extLst>
                </a:gridCol>
                <a:gridCol w="2422917"/>
              </a:tblGrid>
              <a:tr h="280866">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050" dirty="0" smtClean="0">
                          <a:latin typeface="微软雅黑" panose="020B0503020204020204" pitchFamily="34" charset="-122"/>
                          <a:ea typeface="微软雅黑" panose="020B0503020204020204" pitchFamily="34" charset="-122"/>
                        </a:rPr>
                        <a:t>Type</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dirty="0">
                          <a:latin typeface="微软雅黑" panose="020B0503020204020204" pitchFamily="34" charset="-122"/>
                          <a:ea typeface="微软雅黑" panose="020B0503020204020204" pitchFamily="34" charset="-122"/>
                        </a:rPr>
                        <a:t>User</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dirty="0">
                          <a:latin typeface="微软雅黑" panose="020B0503020204020204" pitchFamily="34" charset="-122"/>
                          <a:ea typeface="微软雅黑" panose="020B0503020204020204" pitchFamily="34" charset="-122"/>
                        </a:rPr>
                        <a:t>Time</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tc>
                <a:extLst>
                  <a:ext uri="{0D108BD9-81ED-4DB2-BD59-A6C34878D82A}">
                    <a16:rowId xmlns="" xmlns:a16="http://schemas.microsoft.com/office/drawing/2014/main" val="10000"/>
                  </a:ext>
                </a:extLst>
              </a:tr>
              <a:tr h="4176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50" dirty="0" smtClean="0">
                          <a:latin typeface="微软雅黑" panose="020B0503020204020204" pitchFamily="34" charset="-122"/>
                          <a:ea typeface="微软雅黑" panose="020B0503020204020204" pitchFamily="34" charset="-122"/>
                        </a:rPr>
                        <a:t>FY-2</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Direct</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Receiving</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Station</a:t>
                      </a:r>
                      <a:endParaRPr lang="zh-CN" altLang="en-US" sz="1050" dirty="0" smtClean="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50" dirty="0" smtClean="0">
                          <a:latin typeface="微软雅黑" panose="020B0503020204020204" pitchFamily="34" charset="-122"/>
                          <a:ea typeface="微软雅黑" panose="020B0503020204020204" pitchFamily="34" charset="-122"/>
                        </a:rPr>
                        <a:t>All</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users</a:t>
                      </a:r>
                      <a:endParaRPr lang="zh-CN" altLang="en-US" sz="1050" dirty="0" smtClean="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c>
                  <a:txBody>
                    <a:bodyPr/>
                    <a:lstStyle/>
                    <a:p>
                      <a:pPr algn="ctr"/>
                      <a:r>
                        <a:rPr lang="en-US" altLang="zh-CN" sz="1050" dirty="0" smtClean="0">
                          <a:latin typeface="微软雅黑" panose="020B0503020204020204" pitchFamily="34" charset="-122"/>
                          <a:ea typeface="微软雅黑" panose="020B0503020204020204" pitchFamily="34" charset="-122"/>
                        </a:rPr>
                        <a:t>Real-time dataset</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c>
                  <a:txBody>
                    <a:bodyPr/>
                    <a:lstStyle/>
                    <a:p>
                      <a:pPr algn="ctr"/>
                      <a:r>
                        <a:rPr lang="en-US" altLang="zh-CN" sz="1050" dirty="0" smtClean="0">
                          <a:latin typeface="微软雅黑" panose="020B0503020204020204" pitchFamily="34" charset="-122"/>
                          <a:ea typeface="微软雅黑" panose="020B0503020204020204" pitchFamily="34" charset="-122"/>
                        </a:rPr>
                        <a:t>L1</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r>
              <a:tr h="4176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50" dirty="0" smtClean="0">
                          <a:latin typeface="微软雅黑" panose="020B0503020204020204" pitchFamily="34" charset="-122"/>
                          <a:ea typeface="微软雅黑" panose="020B0503020204020204" pitchFamily="34" charset="-122"/>
                        </a:rPr>
                        <a:t>FY-3</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Direct</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Receiving</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Station</a:t>
                      </a:r>
                      <a:endParaRPr lang="zh-CN" altLang="en-US" sz="1050" dirty="0" smtClean="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50" dirty="0" smtClean="0">
                          <a:latin typeface="微软雅黑" panose="020B0503020204020204" pitchFamily="34" charset="-122"/>
                          <a:ea typeface="微软雅黑" panose="020B0503020204020204" pitchFamily="34" charset="-122"/>
                        </a:rPr>
                        <a:t>All</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users</a:t>
                      </a:r>
                      <a:endParaRPr lang="zh-CN" altLang="en-US" sz="1050" dirty="0" smtClean="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c>
                  <a:txBody>
                    <a:bodyPr/>
                    <a:lstStyle/>
                    <a:p>
                      <a:pPr algn="ctr"/>
                      <a:r>
                        <a:rPr lang="en-US" altLang="zh-CN" sz="1050" dirty="0" smtClean="0">
                          <a:latin typeface="微软雅黑" panose="020B0503020204020204" pitchFamily="34" charset="-122"/>
                          <a:ea typeface="微软雅黑" panose="020B0503020204020204" pitchFamily="34" charset="-122"/>
                        </a:rPr>
                        <a:t>Real-time dataset</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c>
                  <a:txBody>
                    <a:bodyPr/>
                    <a:lstStyle/>
                    <a:p>
                      <a:pPr algn="ctr"/>
                      <a:r>
                        <a:rPr lang="en-US" altLang="zh-CN" sz="1050" dirty="0" smtClean="0">
                          <a:latin typeface="微软雅黑" panose="020B0503020204020204" pitchFamily="34" charset="-122"/>
                          <a:ea typeface="微软雅黑" panose="020B0503020204020204" pitchFamily="34" charset="-122"/>
                        </a:rPr>
                        <a:t>L1</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r>
              <a:tr h="4176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50" dirty="0" smtClean="0">
                          <a:latin typeface="微软雅黑" panose="020B0503020204020204" pitchFamily="34" charset="-122"/>
                          <a:ea typeface="微软雅黑" panose="020B0503020204020204" pitchFamily="34" charset="-122"/>
                        </a:rPr>
                        <a:t>FY-4</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Direct</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Receiving</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Station</a:t>
                      </a:r>
                      <a:endParaRPr lang="zh-CN" altLang="en-US" sz="1050" dirty="0" smtClean="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c>
                  <a:txBody>
                    <a:bodyPr/>
                    <a:lstStyle/>
                    <a:p>
                      <a:pPr algn="ctr"/>
                      <a:r>
                        <a:rPr lang="en-US" altLang="zh-CN" sz="1050" dirty="0" smtClean="0">
                          <a:latin typeface="微软雅黑" panose="020B0503020204020204" pitchFamily="34" charset="-122"/>
                          <a:ea typeface="微软雅黑" panose="020B0503020204020204" pitchFamily="34" charset="-122"/>
                        </a:rPr>
                        <a:t>All</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users</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c>
                  <a:txBody>
                    <a:bodyPr/>
                    <a:lstStyle/>
                    <a:p>
                      <a:pPr algn="ctr"/>
                      <a:r>
                        <a:rPr lang="en-US" altLang="zh-CN" sz="1050" dirty="0">
                          <a:latin typeface="微软雅黑" panose="020B0503020204020204" pitchFamily="34" charset="-122"/>
                          <a:ea typeface="微软雅黑" panose="020B0503020204020204" pitchFamily="34" charset="-122"/>
                        </a:rPr>
                        <a:t>Real-time dataset</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tc>
                  <a:txBody>
                    <a:bodyPr/>
                    <a:lstStyle/>
                    <a:p>
                      <a:pPr algn="ctr"/>
                      <a:r>
                        <a:rPr lang="en-US" altLang="zh-CN" sz="1050" dirty="0" smtClean="0">
                          <a:latin typeface="微软雅黑" panose="020B0503020204020204" pitchFamily="34" charset="-122"/>
                          <a:ea typeface="微软雅黑" panose="020B0503020204020204" pitchFamily="34" charset="-122"/>
                        </a:rPr>
                        <a:t>L1,</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L2</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chemeClr val="accent5"/>
                    </a:solidFill>
                  </a:tcPr>
                </a:tc>
                <a:extLst>
                  <a:ext uri="{0D108BD9-81ED-4DB2-BD59-A6C34878D82A}">
                    <a16:rowId xmlns="" xmlns:a16="http://schemas.microsoft.com/office/drawing/2014/main" val="3957464239"/>
                  </a:ext>
                </a:extLst>
              </a:tr>
              <a:tr h="32226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050" b="0" dirty="0" smtClean="0">
                          <a:latin typeface="微软雅黑" panose="020B0503020204020204" pitchFamily="34" charset="-122"/>
                          <a:ea typeface="微软雅黑" panose="020B0503020204020204" pitchFamily="34" charset="-122"/>
                          <a:sym typeface="+mn-ea"/>
                        </a:rPr>
                        <a:t>FY-3</a:t>
                      </a:r>
                      <a:r>
                        <a:rPr lang="zh-CN" altLang="en-US" sz="1050" b="0" baseline="0" dirty="0" smtClean="0">
                          <a:latin typeface="微软雅黑" panose="020B0503020204020204" pitchFamily="34" charset="-122"/>
                          <a:ea typeface="微软雅黑" panose="020B0503020204020204" pitchFamily="34" charset="-122"/>
                          <a:sym typeface="+mn-ea"/>
                        </a:rPr>
                        <a:t> </a:t>
                      </a:r>
                      <a:r>
                        <a:rPr lang="en-US" altLang="zh-CN" sz="1050" b="0" baseline="0" dirty="0" smtClean="0">
                          <a:latin typeface="微软雅黑" panose="020B0503020204020204" pitchFamily="34" charset="-122"/>
                          <a:ea typeface="微软雅黑" panose="020B0503020204020204" pitchFamily="34" charset="-122"/>
                          <a:sym typeface="+mn-ea"/>
                        </a:rPr>
                        <a:t>Preprocessing</a:t>
                      </a:r>
                      <a:r>
                        <a:rPr lang="zh-CN" altLang="en-US" sz="1050" b="0" baseline="0" dirty="0" smtClean="0">
                          <a:latin typeface="微软雅黑" panose="020B0503020204020204" pitchFamily="34" charset="-122"/>
                          <a:ea typeface="微软雅黑" panose="020B0503020204020204" pitchFamily="34" charset="-122"/>
                          <a:sym typeface="+mn-ea"/>
                        </a:rPr>
                        <a:t> </a:t>
                      </a:r>
                      <a:r>
                        <a:rPr lang="en-US" altLang="zh-CN" sz="1050" b="0" baseline="0" dirty="0" smtClean="0">
                          <a:latin typeface="微软雅黑" panose="020B0503020204020204" pitchFamily="34" charset="-122"/>
                          <a:ea typeface="微软雅黑" panose="020B0503020204020204" pitchFamily="34" charset="-122"/>
                          <a:sym typeface="+mn-ea"/>
                        </a:rPr>
                        <a:t>Software</a:t>
                      </a:r>
                      <a:r>
                        <a:rPr lang="zh-CN" altLang="en-US" sz="1050" b="0" baseline="0" dirty="0" smtClean="0">
                          <a:latin typeface="微软雅黑" panose="020B0503020204020204" pitchFamily="34" charset="-122"/>
                          <a:ea typeface="微软雅黑" panose="020B0503020204020204" pitchFamily="34" charset="-122"/>
                          <a:sym typeface="+mn-ea"/>
                        </a:rPr>
                        <a:t> </a:t>
                      </a:r>
                      <a:r>
                        <a:rPr lang="en-US" altLang="zh-CN" sz="1050" b="0" baseline="0" dirty="0" smtClean="0">
                          <a:latin typeface="微软雅黑" panose="020B0503020204020204" pitchFamily="34" charset="-122"/>
                          <a:ea typeface="微软雅黑" panose="020B0503020204020204" pitchFamily="34" charset="-122"/>
                          <a:sym typeface="+mn-ea"/>
                        </a:rPr>
                        <a:t>Packages</a:t>
                      </a:r>
                      <a:endParaRPr lang="zh-CN" altLang="en-US" sz="1050" b="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p>
                      <a:pPr algn="ctr"/>
                      <a:r>
                        <a:rPr lang="en-US" altLang="zh-CN" sz="1050" dirty="0">
                          <a:latin typeface="微软雅黑" panose="020B0503020204020204" pitchFamily="34" charset="-122"/>
                          <a:ea typeface="微软雅黑" panose="020B0503020204020204" pitchFamily="34" charset="-122"/>
                        </a:rPr>
                        <a:t>All </a:t>
                      </a:r>
                      <a:r>
                        <a:rPr lang="en-US" altLang="zh-CN" sz="1050" dirty="0" smtClean="0">
                          <a:latin typeface="微软雅黑" panose="020B0503020204020204" pitchFamily="34" charset="-122"/>
                          <a:ea typeface="微软雅黑" panose="020B0503020204020204" pitchFamily="34" charset="-122"/>
                        </a:rPr>
                        <a:t>users</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p>
                      <a:pPr algn="ctr"/>
                      <a:r>
                        <a:rPr lang="en-US" altLang="zh-CN" sz="1050" dirty="0" smtClean="0">
                          <a:latin typeface="微软雅黑" panose="020B0503020204020204" pitchFamily="34" charset="-122"/>
                          <a:ea typeface="微软雅黑" panose="020B0503020204020204" pitchFamily="34" charset="-122"/>
                        </a:rPr>
                        <a:t>Real-time dataset</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p>
                      <a:pPr algn="ctr"/>
                      <a:r>
                        <a:rPr lang="en-US" altLang="zh-CN" sz="1050" dirty="0" smtClean="0">
                          <a:latin typeface="微软雅黑" panose="020B0503020204020204" pitchFamily="34" charset="-122"/>
                          <a:ea typeface="微软雅黑" panose="020B0503020204020204" pitchFamily="34" charset="-122"/>
                        </a:rPr>
                        <a:t>5</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instruments</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data</a:t>
                      </a:r>
                      <a:r>
                        <a:rPr lang="zh-CN" altLang="en-US" sz="1050" dirty="0" smtClean="0">
                          <a:latin typeface="微软雅黑" panose="020B0503020204020204" pitchFamily="34" charset="-122"/>
                          <a:ea typeface="微软雅黑" panose="020B0503020204020204" pitchFamily="34" charset="-122"/>
                        </a:rPr>
                        <a:t> </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extLst>
                  <a:ext uri="{0D108BD9-81ED-4DB2-BD59-A6C34878D82A}">
                    <a16:rowId xmlns="" xmlns:a16="http://schemas.microsoft.com/office/drawing/2014/main" val="10002"/>
                  </a:ext>
                </a:extLst>
              </a:tr>
              <a:tr h="417634">
                <a:tc>
                  <a:txBody>
                    <a:bodyPr/>
                    <a:lstStyle/>
                    <a:p>
                      <a:pPr algn="ctr"/>
                      <a:r>
                        <a:rPr lang="en-US" altLang="zh-CN" sz="1050" b="0" dirty="0" err="1" smtClean="0">
                          <a:latin typeface="微软雅黑" panose="020B0503020204020204" pitchFamily="34" charset="-122"/>
                          <a:ea typeface="微软雅黑" panose="020B0503020204020204" pitchFamily="34" charset="-122"/>
                        </a:rPr>
                        <a:t>CMACast</a:t>
                      </a:r>
                      <a:endParaRPr lang="zh-CN" altLang="en-US" sz="1050" b="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algn="ctr"/>
                      <a:r>
                        <a:rPr lang="en-US" altLang="zh-CN" sz="1050" dirty="0" smtClean="0">
                          <a:latin typeface="微软雅黑" panose="020B0503020204020204" pitchFamily="34" charset="-122"/>
                          <a:ea typeface="微软雅黑" panose="020B0503020204020204" pitchFamily="34" charset="-122"/>
                        </a:rPr>
                        <a:t>All</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users</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algn="ctr"/>
                      <a:r>
                        <a:rPr lang="en-US" altLang="zh-CN" sz="1050" dirty="0" smtClean="0">
                          <a:latin typeface="微软雅黑" panose="020B0503020204020204" pitchFamily="34" charset="-122"/>
                          <a:ea typeface="微软雅黑" panose="020B0503020204020204" pitchFamily="34" charset="-122"/>
                        </a:rPr>
                        <a:t>Real-time dataset</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algn="ctr"/>
                      <a:r>
                        <a:rPr lang="en-US" altLang="zh-CN" sz="1050" dirty="0" smtClean="0">
                          <a:latin typeface="微软雅黑" panose="020B0503020204020204" pitchFamily="34" charset="-122"/>
                          <a:ea typeface="微软雅黑" panose="020B0503020204020204" pitchFamily="34" charset="-122"/>
                        </a:rPr>
                        <a:t>Satellite</a:t>
                      </a:r>
                      <a:r>
                        <a:rPr lang="zh-CN" altLang="en-US" sz="1050" dirty="0" smtClean="0">
                          <a:latin typeface="微软雅黑" panose="020B0503020204020204" pitchFamily="34" charset="-122"/>
                          <a:ea typeface="微软雅黑" panose="020B0503020204020204" pitchFamily="34" charset="-122"/>
                        </a:rPr>
                        <a:t> </a:t>
                      </a:r>
                      <a:r>
                        <a:rPr lang="en-US" altLang="zh-CN" sz="1050" dirty="0" smtClean="0">
                          <a:latin typeface="微软雅黑" panose="020B0503020204020204" pitchFamily="34" charset="-122"/>
                          <a:ea typeface="微软雅黑" panose="020B0503020204020204" pitchFamily="34" charset="-122"/>
                        </a:rPr>
                        <a:t>data,</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NWP</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data</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and</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Observation</a:t>
                      </a:r>
                      <a:r>
                        <a:rPr lang="zh-CN" altLang="en-US" sz="1050" baseline="0" dirty="0" smtClean="0">
                          <a:latin typeface="微软雅黑" panose="020B0503020204020204" pitchFamily="34" charset="-122"/>
                          <a:ea typeface="微软雅黑" panose="020B0503020204020204" pitchFamily="34" charset="-122"/>
                        </a:rPr>
                        <a:t> </a:t>
                      </a:r>
                      <a:r>
                        <a:rPr lang="en-US" altLang="zh-CN" sz="1050" baseline="0" dirty="0" smtClean="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a:txBody>
                  <a:tcPr marL="42863" marR="42863" marT="21432" marB="21432" anchor="ctr"/>
                </a:tc>
                <a:extLst>
                  <a:ext uri="{0D108BD9-81ED-4DB2-BD59-A6C34878D82A}">
                    <a16:rowId xmlns="" xmlns:a16="http://schemas.microsoft.com/office/drawing/2014/main" val="2572195110"/>
                  </a:ext>
                </a:extLst>
              </a:tr>
            </a:tbl>
          </a:graphicData>
        </a:graphic>
      </p:graphicFrame>
    </p:spTree>
    <p:extLst>
      <p:ext uri="{BB962C8B-B14F-4D97-AF65-F5344CB8AC3E}">
        <p14:creationId xmlns:p14="http://schemas.microsoft.com/office/powerpoint/2010/main" val="1036195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315F7298-286E-484E-A7B2-A9E4480BF2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38" t="4156" r="2882" b="4900"/>
          <a:stretch/>
        </p:blipFill>
        <p:spPr>
          <a:xfrm>
            <a:off x="493044" y="1653560"/>
            <a:ext cx="6070208" cy="3555792"/>
          </a:xfrm>
          <a:prstGeom prst="rect">
            <a:avLst/>
          </a:prstGeom>
        </p:spPr>
      </p:pic>
      <p:sp>
        <p:nvSpPr>
          <p:cNvPr id="2" name="标题 1"/>
          <p:cNvSpPr>
            <a:spLocks noGrp="1"/>
          </p:cNvSpPr>
          <p:nvPr>
            <p:ph type="title"/>
          </p:nvPr>
        </p:nvSpPr>
        <p:spPr>
          <a:xfrm>
            <a:off x="152400" y="419100"/>
            <a:ext cx="6572250" cy="351045"/>
          </a:xfr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1425" tIns="21425" rIns="21425" bIns="21425" numCol="1" spcCol="38090" rtlCol="0" anchor="t" anchorCtr="0" compatLnSpc="1">
            <a:prstTxWarp prst="textNoShape">
              <a:avLst/>
            </a:prstTxWarp>
            <a:spAutoFit/>
          </a:bodyPr>
          <a:lstStyle/>
          <a:p>
            <a:pPr defTabSz="214245" latinLnBrk="1">
              <a:spcBef>
                <a:spcPts val="0"/>
              </a:spcBef>
            </a:pPr>
            <a:r>
              <a:rPr lang="en-US" altLang="zh-CN" sz="2000" cap="none" dirty="0">
                <a:ea typeface="楷体_GB2312" pitchFamily="49" charset="-122"/>
                <a:cs typeface="+mn-cs"/>
              </a:rPr>
              <a:t>1)</a:t>
            </a:r>
            <a:r>
              <a:rPr lang="zh-CN" altLang="en-US" sz="2000" cap="none" dirty="0">
                <a:ea typeface="楷体_GB2312" pitchFamily="49" charset="-122"/>
                <a:cs typeface="+mn-cs"/>
              </a:rPr>
              <a:t> </a:t>
            </a:r>
            <a:r>
              <a:rPr lang="en-US" altLang="zh-CN" sz="2000" cap="none" dirty="0">
                <a:ea typeface="楷体_GB2312" pitchFamily="49" charset="-122"/>
                <a:cs typeface="+mn-cs"/>
              </a:rPr>
              <a:t>Space-based</a:t>
            </a:r>
            <a:r>
              <a:rPr lang="zh-CN" altLang="en-US" sz="2000" cap="none" dirty="0">
                <a:ea typeface="楷体_GB2312" pitchFamily="49" charset="-122"/>
                <a:cs typeface="+mn-cs"/>
              </a:rPr>
              <a:t> </a:t>
            </a:r>
            <a:r>
              <a:rPr lang="en-US" altLang="zh-CN" sz="2000" cap="none" dirty="0">
                <a:ea typeface="楷体_GB2312" pitchFamily="49" charset="-122"/>
                <a:cs typeface="+mn-cs"/>
              </a:rPr>
              <a:t>data</a:t>
            </a:r>
            <a:r>
              <a:rPr lang="zh-CN" altLang="en-US" sz="2000" cap="none" dirty="0">
                <a:ea typeface="楷体_GB2312" pitchFamily="49" charset="-122"/>
                <a:cs typeface="+mn-cs"/>
              </a:rPr>
              <a:t> </a:t>
            </a:r>
            <a:r>
              <a:rPr lang="en-US" altLang="zh-CN" sz="2000" cap="none" dirty="0">
                <a:ea typeface="楷体_GB2312" pitchFamily="49" charset="-122"/>
                <a:cs typeface="+mn-cs"/>
              </a:rPr>
              <a:t>services</a:t>
            </a:r>
            <a:endParaRPr lang="zh-CN" altLang="en-US" sz="2000" cap="none" dirty="0">
              <a:ea typeface="楷体_GB2312" pitchFamily="49" charset="-122"/>
              <a:cs typeface="+mn-cs"/>
            </a:endParaRPr>
          </a:p>
        </p:txBody>
      </p:sp>
      <p:sp>
        <p:nvSpPr>
          <p:cNvPr id="3" name="文本框 2"/>
          <p:cNvSpPr txBox="1"/>
          <p:nvPr/>
        </p:nvSpPr>
        <p:spPr>
          <a:xfrm>
            <a:off x="825500" y="4381500"/>
            <a:ext cx="3591048" cy="496290"/>
          </a:xfrm>
          <a:prstGeom prst="rect">
            <a:avLst/>
          </a:prstGeom>
          <a:solidFill>
            <a:srgbClr val="F0F0F0"/>
          </a:solidFill>
        </p:spPr>
        <p:txBody>
          <a:bodyPr wrap="none" rtlCol="0">
            <a:spAutoFit/>
          </a:bodyPr>
          <a:lstStyle/>
          <a:p>
            <a:r>
              <a:rPr lang="en-US" altLang="zh-CN" sz="875" dirty="0">
                <a:solidFill>
                  <a:srgbClr val="FF0000"/>
                </a:solidFill>
              </a:rPr>
              <a:t>FY-2 DB Station: 5 countries</a:t>
            </a:r>
          </a:p>
          <a:p>
            <a:r>
              <a:rPr lang="en-US" altLang="zh-CN" sz="875" dirty="0">
                <a:solidFill>
                  <a:srgbClr val="008000"/>
                </a:solidFill>
              </a:rPr>
              <a:t>FY-3 DB Station: 2 countries</a:t>
            </a:r>
          </a:p>
          <a:p>
            <a:r>
              <a:rPr lang="en-US" altLang="zh-CN" sz="875" dirty="0">
                <a:solidFill>
                  <a:srgbClr val="0070C0"/>
                </a:solidFill>
              </a:rPr>
              <a:t>FY-3 Data Preprocessing Software packages: 24</a:t>
            </a:r>
            <a:r>
              <a:rPr lang="zh-CN" altLang="en-US" sz="875" dirty="0">
                <a:solidFill>
                  <a:srgbClr val="0070C0"/>
                </a:solidFill>
              </a:rPr>
              <a:t> </a:t>
            </a:r>
            <a:r>
              <a:rPr lang="en-US" altLang="zh-CN" sz="875" dirty="0">
                <a:solidFill>
                  <a:srgbClr val="0070C0"/>
                </a:solidFill>
              </a:rPr>
              <a:t>countries, 48 users</a:t>
            </a:r>
            <a:endParaRPr lang="zh-CN" altLang="en-US" sz="875" dirty="0">
              <a:solidFill>
                <a:srgbClr val="0070C0"/>
              </a:solidFill>
            </a:endParaRPr>
          </a:p>
        </p:txBody>
      </p:sp>
      <p:sp>
        <p:nvSpPr>
          <p:cNvPr id="4" name="文本框 3">
            <a:extLst>
              <a:ext uri="{FF2B5EF4-FFF2-40B4-BE49-F238E27FC236}">
                <a16:creationId xmlns="" xmlns:a16="http://schemas.microsoft.com/office/drawing/2014/main" id="{42706243-D3E2-46AC-88FB-540F967FE56B}"/>
              </a:ext>
            </a:extLst>
          </p:cNvPr>
          <p:cNvSpPr txBox="1"/>
          <p:nvPr/>
        </p:nvSpPr>
        <p:spPr>
          <a:xfrm>
            <a:off x="762001" y="1344607"/>
            <a:ext cx="6160119" cy="369332"/>
          </a:xfrm>
          <a:prstGeom prst="rect">
            <a:avLst/>
          </a:prstGeom>
          <a:noFill/>
        </p:spPr>
        <p:txBody>
          <a:bodyPr wrap="square" rtlCol="0">
            <a:spAutoFit/>
          </a:bodyPr>
          <a:lstStyle/>
          <a:p>
            <a:r>
              <a:rPr lang="en-US" altLang="zh-CN" dirty="0"/>
              <a:t>FENGYUN satellite Direct Broadcasting System (FY-DBS)</a:t>
            </a:r>
            <a:endParaRPr lang="zh-CN" altLang="en-US" dirty="0"/>
          </a:p>
        </p:txBody>
      </p:sp>
      <p:sp>
        <p:nvSpPr>
          <p:cNvPr id="5" name="文本框 4"/>
          <p:cNvSpPr txBox="1"/>
          <p:nvPr/>
        </p:nvSpPr>
        <p:spPr bwMode="gray">
          <a:xfrm>
            <a:off x="5532490" y="4883515"/>
            <a:ext cx="1035861" cy="219355"/>
          </a:xfrm>
          <a:prstGeom prst="rect">
            <a:avLst/>
          </a:prstGeom>
          <a:noFill/>
          <a:ln w="9525">
            <a:noFill/>
            <a:miter lim="800000"/>
            <a:headEnd/>
            <a:tailEnd/>
          </a:ln>
        </p:spPr>
        <p:txBody>
          <a:bodyPr wrap="none" rtlCol="0">
            <a:spAutoFit/>
          </a:bodyPr>
          <a:lstStyle/>
          <a:p>
            <a:pPr algn="ctr">
              <a:lnSpc>
                <a:spcPct val="90000"/>
              </a:lnSpc>
              <a:spcBef>
                <a:spcPct val="20000"/>
              </a:spcBef>
              <a:buClr>
                <a:schemeClr val="tx2"/>
              </a:buClr>
              <a:buFont typeface="Wingdings" pitchFamily="2" charset="2"/>
              <a:buNone/>
            </a:pPr>
            <a:r>
              <a:rPr kumimoji="1" lang="en-US" altLang="zh-CN" sz="917" kern="0">
                <a:latin typeface="+mn-lt"/>
                <a:ea typeface="黑体" pitchFamily="2" charset="-122"/>
                <a:cs typeface="+mj-cs"/>
              </a:rPr>
              <a:t>As</a:t>
            </a:r>
            <a:r>
              <a:rPr kumimoji="1" lang="zh-CN" altLang="en-US" sz="917" kern="0" dirty="0">
                <a:latin typeface="+mn-lt"/>
                <a:ea typeface="黑体" pitchFamily="2" charset="-122"/>
                <a:cs typeface="+mj-cs"/>
              </a:rPr>
              <a:t> </a:t>
            </a:r>
            <a:r>
              <a:rPr kumimoji="1" lang="en-US" altLang="zh-CN" sz="917" kern="0" dirty="0">
                <a:latin typeface="+mn-lt"/>
                <a:ea typeface="黑体" pitchFamily="2" charset="-122"/>
                <a:cs typeface="+mj-cs"/>
              </a:rPr>
              <a:t>of</a:t>
            </a:r>
            <a:r>
              <a:rPr kumimoji="1" lang="zh-CN" altLang="en-US" sz="917" kern="0" dirty="0">
                <a:latin typeface="+mn-lt"/>
                <a:ea typeface="黑体" pitchFamily="2" charset="-122"/>
                <a:cs typeface="+mj-cs"/>
              </a:rPr>
              <a:t> </a:t>
            </a:r>
            <a:r>
              <a:rPr kumimoji="1" lang="en-US" altLang="zh-CN" sz="917" kern="0" dirty="0">
                <a:latin typeface="+mn-lt"/>
                <a:ea typeface="黑体" pitchFamily="2" charset="-122"/>
                <a:cs typeface="+mj-cs"/>
              </a:rPr>
              <a:t>June</a:t>
            </a:r>
            <a:r>
              <a:rPr kumimoji="1" lang="zh-CN" altLang="en-US" sz="917" kern="0" dirty="0">
                <a:latin typeface="+mn-lt"/>
                <a:ea typeface="黑体" pitchFamily="2" charset="-122"/>
                <a:cs typeface="+mj-cs"/>
              </a:rPr>
              <a:t> </a:t>
            </a:r>
            <a:r>
              <a:rPr kumimoji="1" lang="en-US" altLang="zh-CN" sz="917" kern="0" dirty="0">
                <a:latin typeface="+mn-lt"/>
                <a:ea typeface="黑体" pitchFamily="2" charset="-122"/>
                <a:cs typeface="+mj-cs"/>
              </a:rPr>
              <a:t>2019</a:t>
            </a:r>
            <a:endParaRPr kumimoji="1" lang="zh-CN" altLang="en-US" sz="917" kern="0" dirty="0">
              <a:latin typeface="+mn-lt"/>
              <a:ea typeface="黑体" pitchFamily="2" charset="-122"/>
              <a:cs typeface="+mj-cs"/>
            </a:endParaRPr>
          </a:p>
        </p:txBody>
      </p:sp>
    </p:spTree>
    <p:extLst>
      <p:ext uri="{BB962C8B-B14F-4D97-AF65-F5344CB8AC3E}">
        <p14:creationId xmlns:p14="http://schemas.microsoft.com/office/powerpoint/2010/main" val="48471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0500" y="1903562"/>
            <a:ext cx="4127500" cy="2031325"/>
          </a:xfrm>
          <a:prstGeom prst="rect">
            <a:avLst/>
          </a:prstGeom>
        </p:spPr>
        <p:txBody>
          <a:bodyPr wrap="square">
            <a:spAutoFit/>
          </a:bodyPr>
          <a:lstStyle/>
          <a:p>
            <a:pPr algn="just"/>
            <a:r>
              <a:rPr lang="en-US" altLang="zh-CN" dirty="0"/>
              <a:t>FY-2 Meteorological Satellite Data</a:t>
            </a:r>
            <a:r>
              <a:rPr lang="zh-CN" altLang="en-US" dirty="0"/>
              <a:t> </a:t>
            </a:r>
            <a:r>
              <a:rPr lang="en-US" altLang="zh-CN" dirty="0"/>
              <a:t>Direct</a:t>
            </a:r>
            <a:r>
              <a:rPr lang="zh-CN" altLang="en-US" dirty="0"/>
              <a:t> </a:t>
            </a:r>
            <a:r>
              <a:rPr lang="en-US" altLang="zh-CN" dirty="0"/>
              <a:t>Receiving</a:t>
            </a:r>
            <a:r>
              <a:rPr lang="zh-CN" altLang="en-US" dirty="0"/>
              <a:t> </a:t>
            </a:r>
            <a:r>
              <a:rPr lang="en-US" altLang="zh-CN" dirty="0"/>
              <a:t>Station can receive, process Chinese FY2 satellites S-VISSR broadening cloud data, it is an integrated system include data receiving, data processing, application and data sharing.</a:t>
            </a:r>
          </a:p>
        </p:txBody>
      </p:sp>
      <p:graphicFrame>
        <p:nvGraphicFramePr>
          <p:cNvPr id="5" name="对象 4">
            <a:extLst>
              <a:ext uri="{FF2B5EF4-FFF2-40B4-BE49-F238E27FC236}">
                <a16:creationId xmlns="" xmlns:a16="http://schemas.microsoft.com/office/drawing/2014/main" id="{44AB4F14-C8B1-4E03-84F0-B84559D69F2F}"/>
              </a:ext>
            </a:extLst>
          </p:cNvPr>
          <p:cNvGraphicFramePr>
            <a:graphicFrameLocks noChangeAspect="1"/>
          </p:cNvGraphicFramePr>
          <p:nvPr>
            <p:extLst>
              <p:ext uri="{D42A27DB-BD31-4B8C-83A1-F6EECF244321}">
                <p14:modId xmlns:p14="http://schemas.microsoft.com/office/powerpoint/2010/main" val="299504036"/>
              </p:ext>
            </p:extLst>
          </p:nvPr>
        </p:nvGraphicFramePr>
        <p:xfrm>
          <a:off x="63500" y="3556000"/>
          <a:ext cx="4508500" cy="1682750"/>
        </p:xfrm>
        <a:graphic>
          <a:graphicData uri="http://schemas.openxmlformats.org/presentationml/2006/ole">
            <mc:AlternateContent xmlns:mc="http://schemas.openxmlformats.org/markup-compatibility/2006">
              <mc:Choice xmlns:v="urn:schemas-microsoft-com:vml" Requires="v">
                <p:oleObj spid="_x0000_s3101" name="Visio" r:id="rId3" imgW="19392900" imgH="5572125" progId="Visio.Drawing.11">
                  <p:embed/>
                </p:oleObj>
              </mc:Choice>
              <mc:Fallback>
                <p:oleObj name="Visio" r:id="rId3" imgW="19392900" imgH="5572125" progId="Visio.Drawing.11">
                  <p:embed/>
                  <p:pic>
                    <p:nvPicPr>
                      <p:cNvPr id="0" name=""/>
                      <p:cNvPicPr/>
                      <p:nvPr/>
                    </p:nvPicPr>
                    <p:blipFill>
                      <a:blip r:embed="rId4"/>
                      <a:stretch>
                        <a:fillRect/>
                      </a:stretch>
                    </p:blipFill>
                    <p:spPr>
                      <a:xfrm>
                        <a:off x="63500" y="3556000"/>
                        <a:ext cx="4508500" cy="1682750"/>
                      </a:xfrm>
                      <a:prstGeom prst="rect">
                        <a:avLst/>
                      </a:prstGeom>
                    </p:spPr>
                  </p:pic>
                </p:oleObj>
              </mc:Fallback>
            </mc:AlternateContent>
          </a:graphicData>
        </a:graphic>
      </p:graphicFrame>
      <p:pic>
        <p:nvPicPr>
          <p:cNvPr id="6" name="Picture 1" descr="P1020531">
            <a:extLst>
              <a:ext uri="{FF2B5EF4-FFF2-40B4-BE49-F238E27FC236}">
                <a16:creationId xmlns="" xmlns:a16="http://schemas.microsoft.com/office/drawing/2014/main" id="{6006526F-851B-4944-AAD5-2103629F7E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6000" y="1460501"/>
            <a:ext cx="2568203" cy="171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 xmlns:a16="http://schemas.microsoft.com/office/drawing/2014/main" id="{497DF958-89C9-4DBF-B862-72A3573114B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0" y="3365500"/>
            <a:ext cx="2568203" cy="17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63500" y="1474887"/>
            <a:ext cx="4635500" cy="348878"/>
          </a:xfrm>
          <a:prstGeom prst="rect">
            <a:avLst/>
          </a:prstGeom>
        </p:spPr>
        <p:txBody>
          <a:bodyPr wrap="square">
            <a:spAutoFit/>
          </a:bodyPr>
          <a:lstStyle/>
          <a:p>
            <a:r>
              <a:rPr lang="en-US" altLang="zh-CN" sz="1667" b="1" dirty="0">
                <a:solidFill>
                  <a:schemeClr val="accent1">
                    <a:lumMod val="75000"/>
                  </a:schemeClr>
                </a:solidFill>
              </a:rPr>
              <a:t>FY-2 Direct</a:t>
            </a:r>
            <a:r>
              <a:rPr lang="zh-CN" altLang="en-US" sz="1667" b="1" dirty="0">
                <a:solidFill>
                  <a:schemeClr val="accent1">
                    <a:lumMod val="75000"/>
                  </a:schemeClr>
                </a:solidFill>
              </a:rPr>
              <a:t> </a:t>
            </a:r>
            <a:r>
              <a:rPr lang="en-US" altLang="zh-CN" sz="1667" b="1" dirty="0">
                <a:solidFill>
                  <a:schemeClr val="accent1">
                    <a:lumMod val="75000"/>
                  </a:schemeClr>
                </a:solidFill>
              </a:rPr>
              <a:t>Receiving</a:t>
            </a:r>
            <a:r>
              <a:rPr lang="zh-CN" altLang="en-US" sz="1667" b="1" dirty="0">
                <a:solidFill>
                  <a:schemeClr val="accent1">
                    <a:lumMod val="75000"/>
                  </a:schemeClr>
                </a:solidFill>
              </a:rPr>
              <a:t> </a:t>
            </a:r>
            <a:r>
              <a:rPr lang="en-US" altLang="zh-CN" sz="1667" b="1" dirty="0">
                <a:solidFill>
                  <a:schemeClr val="accent1">
                    <a:lumMod val="75000"/>
                  </a:schemeClr>
                </a:solidFill>
              </a:rPr>
              <a:t>Station</a:t>
            </a:r>
            <a:endParaRPr lang="zh-CN" altLang="en-US" sz="1667" b="1" dirty="0">
              <a:solidFill>
                <a:schemeClr val="accent1">
                  <a:lumMod val="75000"/>
                </a:schemeClr>
              </a:solidFill>
            </a:endParaRPr>
          </a:p>
        </p:txBody>
      </p:sp>
      <p:sp>
        <p:nvSpPr>
          <p:cNvPr id="9" name="标题 1"/>
          <p:cNvSpPr>
            <a:spLocks noGrp="1"/>
          </p:cNvSpPr>
          <p:nvPr>
            <p:ph type="title"/>
          </p:nvPr>
        </p:nvSpPr>
        <p:spPr>
          <a:xfrm>
            <a:off x="190500" y="417450"/>
            <a:ext cx="6572250" cy="351045"/>
          </a:xfr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1425" tIns="21425" rIns="21425" bIns="21425" numCol="1" spcCol="38090" rtlCol="0" anchor="t" anchorCtr="0" compatLnSpc="1">
            <a:prstTxWarp prst="textNoShape">
              <a:avLst/>
            </a:prstTxWarp>
            <a:spAutoFit/>
          </a:bodyPr>
          <a:lstStyle/>
          <a:p>
            <a:pPr defTabSz="214245" latinLnBrk="1">
              <a:spcBef>
                <a:spcPts val="0"/>
              </a:spcBef>
            </a:pPr>
            <a:r>
              <a:rPr lang="en-US" altLang="zh-CN" sz="2000" cap="none" dirty="0">
                <a:ea typeface="楷体_GB2312" pitchFamily="49" charset="-122"/>
                <a:cs typeface="+mn-cs"/>
              </a:rPr>
              <a:t>1)</a:t>
            </a:r>
            <a:r>
              <a:rPr lang="zh-CN" altLang="en-US" sz="2000" cap="none" dirty="0">
                <a:ea typeface="楷体_GB2312" pitchFamily="49" charset="-122"/>
                <a:cs typeface="+mn-cs"/>
              </a:rPr>
              <a:t> </a:t>
            </a:r>
            <a:r>
              <a:rPr lang="en-US" altLang="zh-CN" sz="2000" cap="none" dirty="0">
                <a:ea typeface="楷体_GB2312" pitchFamily="49" charset="-122"/>
                <a:cs typeface="+mn-cs"/>
              </a:rPr>
              <a:t>Space-based</a:t>
            </a:r>
            <a:r>
              <a:rPr lang="zh-CN" altLang="en-US" sz="2000" cap="none" dirty="0">
                <a:ea typeface="楷体_GB2312" pitchFamily="49" charset="-122"/>
                <a:cs typeface="+mn-cs"/>
              </a:rPr>
              <a:t> </a:t>
            </a:r>
            <a:r>
              <a:rPr lang="en-US" altLang="zh-CN" sz="2000" cap="none" dirty="0">
                <a:ea typeface="楷体_GB2312" pitchFamily="49" charset="-122"/>
                <a:cs typeface="+mn-cs"/>
              </a:rPr>
              <a:t>data</a:t>
            </a:r>
            <a:r>
              <a:rPr lang="zh-CN" altLang="en-US" sz="2000" cap="none" dirty="0">
                <a:ea typeface="楷体_GB2312" pitchFamily="49" charset="-122"/>
                <a:cs typeface="+mn-cs"/>
              </a:rPr>
              <a:t> </a:t>
            </a:r>
            <a:r>
              <a:rPr lang="en-US" altLang="zh-CN" sz="2000" cap="none" dirty="0">
                <a:ea typeface="楷体_GB2312" pitchFamily="49" charset="-122"/>
                <a:cs typeface="+mn-cs"/>
              </a:rPr>
              <a:t>services</a:t>
            </a:r>
            <a:endParaRPr lang="zh-CN" altLang="en-US" sz="2000" cap="none" dirty="0">
              <a:ea typeface="楷体_GB2312" pitchFamily="49" charset="-122"/>
              <a:cs typeface="+mn-cs"/>
            </a:endParaRPr>
          </a:p>
        </p:txBody>
      </p:sp>
    </p:spTree>
    <p:extLst>
      <p:ext uri="{BB962C8B-B14F-4D97-AF65-F5344CB8AC3E}">
        <p14:creationId xmlns:p14="http://schemas.microsoft.com/office/powerpoint/2010/main" val="1277799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497DA03-2279-4C54-95AC-248784A9D5DD}"/>
              </a:ext>
            </a:extLst>
          </p:cNvPr>
          <p:cNvSpPr txBox="1">
            <a:spLocks/>
          </p:cNvSpPr>
          <p:nvPr/>
        </p:nvSpPr>
        <p:spPr>
          <a:xfrm>
            <a:off x="63500" y="1799608"/>
            <a:ext cx="3492500" cy="332272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lvl="1" defTabSz="462984">
              <a:lnSpc>
                <a:spcPct val="150000"/>
              </a:lnSpc>
              <a:spcAft>
                <a:spcPct val="15000"/>
              </a:spcAft>
            </a:pPr>
            <a:r>
              <a:rPr lang="en-US" altLang="zh-CN" sz="1167" dirty="0">
                <a:solidFill>
                  <a:srgbClr val="8359D6"/>
                </a:solidFill>
                <a:latin typeface="微软雅黑" panose="020B0503020204020204" pitchFamily="34" charset="-122"/>
                <a:ea typeface="微软雅黑" panose="020B0503020204020204" pitchFamily="34" charset="-122"/>
              </a:rPr>
              <a:t>System Functions and Constitution</a:t>
            </a:r>
            <a:r>
              <a:rPr lang="zh-CN" altLang="en-US" sz="1167" dirty="0">
                <a:solidFill>
                  <a:srgbClr val="8359D6"/>
                </a:solidFill>
                <a:latin typeface="微软雅黑" panose="020B0503020204020204" pitchFamily="34" charset="-122"/>
                <a:ea typeface="微软雅黑" panose="020B0503020204020204" pitchFamily="34" charset="-122"/>
              </a:rPr>
              <a:t>：</a:t>
            </a:r>
            <a:endParaRPr lang="en-US" altLang="zh-CN" sz="1167" dirty="0">
              <a:solidFill>
                <a:srgbClr val="8359D6"/>
              </a:solidFill>
              <a:latin typeface="微软雅黑" panose="020B0503020204020204" pitchFamily="34" charset="-122"/>
              <a:ea typeface="微软雅黑" panose="020B0503020204020204" pitchFamily="34" charset="-122"/>
            </a:endParaRPr>
          </a:p>
          <a:p>
            <a:pPr marL="476212" lvl="2" defTabSz="462984">
              <a:lnSpc>
                <a:spcPct val="150000"/>
              </a:lnSpc>
              <a:spcAft>
                <a:spcPct val="15000"/>
              </a:spcAft>
              <a:buFont typeface="Wingdings" panose="05000000000000000000" pitchFamily="2" charset="2"/>
              <a:buChar char="Ø"/>
            </a:pPr>
            <a:r>
              <a:rPr lang="en-US" altLang="zh-CN" sz="1167" dirty="0">
                <a:latin typeface="微软雅黑" panose="020B0503020204020204" pitchFamily="34" charset="-122"/>
                <a:ea typeface="微软雅黑" panose="020B0503020204020204" pitchFamily="34" charset="-122"/>
              </a:rPr>
              <a:t>Polar orbit meteorological satellite(FY-3,MODIS,etc.) real-time direct broadcasting data receiving equipment and operation monitoring software</a:t>
            </a:r>
            <a:r>
              <a:rPr lang="zh-CN" altLang="en-US" sz="1167" dirty="0">
                <a:latin typeface="微软雅黑" panose="020B0503020204020204" pitchFamily="34" charset="-122"/>
                <a:ea typeface="微软雅黑" panose="020B0503020204020204" pitchFamily="34" charset="-122"/>
              </a:rPr>
              <a:t>。</a:t>
            </a:r>
            <a:endParaRPr lang="en-US" altLang="zh-CN" sz="1167" dirty="0">
              <a:latin typeface="微软雅黑" panose="020B0503020204020204" pitchFamily="34" charset="-122"/>
              <a:ea typeface="微软雅黑" panose="020B0503020204020204" pitchFamily="34" charset="-122"/>
            </a:endParaRPr>
          </a:p>
          <a:p>
            <a:pPr marL="476212" lvl="2" defTabSz="462984">
              <a:lnSpc>
                <a:spcPct val="150000"/>
              </a:lnSpc>
              <a:spcAft>
                <a:spcPct val="15000"/>
              </a:spcAft>
              <a:buFont typeface="Wingdings" panose="05000000000000000000" pitchFamily="2" charset="2"/>
              <a:buChar char="Ø"/>
            </a:pPr>
            <a:r>
              <a:rPr lang="en-US" altLang="zh-CN" sz="1167" dirty="0">
                <a:latin typeface="微软雅黑" panose="020B0503020204020204" pitchFamily="34" charset="-122"/>
                <a:ea typeface="微软雅黑" panose="020B0503020204020204" pitchFamily="34" charset="-122"/>
              </a:rPr>
              <a:t>Satellite data processing software(Preprocessing, interactive project)</a:t>
            </a:r>
          </a:p>
          <a:p>
            <a:pPr marL="476212" lvl="2" defTabSz="462984">
              <a:lnSpc>
                <a:spcPct val="150000"/>
              </a:lnSpc>
              <a:spcAft>
                <a:spcPct val="15000"/>
              </a:spcAft>
              <a:buFont typeface="Wingdings" panose="05000000000000000000" pitchFamily="2" charset="2"/>
              <a:buChar char="Ø"/>
            </a:pPr>
            <a:r>
              <a:rPr lang="en-US" altLang="zh-CN" sz="1167" dirty="0">
                <a:latin typeface="微软雅黑" panose="020B0503020204020204" pitchFamily="34" charset="-122"/>
                <a:ea typeface="微软雅黑" panose="020B0503020204020204" pitchFamily="34" charset="-122"/>
              </a:rPr>
              <a:t>Ecological Monitoring Products generation software</a:t>
            </a:r>
            <a:r>
              <a:rPr lang="zh-CN" altLang="en-US" sz="1167" dirty="0">
                <a:latin typeface="微软雅黑" panose="020B0503020204020204" pitchFamily="34" charset="-122"/>
                <a:ea typeface="微软雅黑" panose="020B0503020204020204" pitchFamily="34" charset="-122"/>
              </a:rPr>
              <a:t>（</a:t>
            </a:r>
            <a:r>
              <a:rPr lang="en-US" altLang="zh-CN" sz="1167" dirty="0">
                <a:latin typeface="微软雅黑" panose="020B0503020204020204" pitchFamily="34" charset="-122"/>
                <a:ea typeface="微软雅黑" panose="020B0503020204020204" pitchFamily="34" charset="-122"/>
              </a:rPr>
              <a:t>drought/soil moisture</a:t>
            </a:r>
            <a:r>
              <a:rPr lang="zh-CN" altLang="en-US" sz="1167" dirty="0">
                <a:latin typeface="微软雅黑" panose="020B0503020204020204" pitchFamily="34" charset="-122"/>
                <a:ea typeface="微软雅黑" panose="020B0503020204020204" pitchFamily="34" charset="-122"/>
              </a:rPr>
              <a:t>，</a:t>
            </a:r>
            <a:r>
              <a:rPr lang="en-US" altLang="zh-CN" sz="1167" dirty="0">
                <a:latin typeface="微软雅黑" panose="020B0503020204020204" pitchFamily="34" charset="-122"/>
                <a:ea typeface="微软雅黑" panose="020B0503020204020204" pitchFamily="34" charset="-122"/>
              </a:rPr>
              <a:t>fire</a:t>
            </a:r>
            <a:r>
              <a:rPr lang="zh-CN" altLang="en-US" sz="1167" dirty="0">
                <a:latin typeface="微软雅黑" panose="020B0503020204020204" pitchFamily="34" charset="-122"/>
                <a:ea typeface="微软雅黑" panose="020B0503020204020204" pitchFamily="34" charset="-122"/>
              </a:rPr>
              <a:t>，</a:t>
            </a:r>
            <a:r>
              <a:rPr lang="en-US" altLang="zh-CN" sz="1167" dirty="0">
                <a:latin typeface="微软雅黑" panose="020B0503020204020204" pitchFamily="34" charset="-122"/>
                <a:ea typeface="微软雅黑" panose="020B0503020204020204" pitchFamily="34" charset="-122"/>
              </a:rPr>
              <a:t>vegetation growth, water body</a:t>
            </a:r>
            <a:r>
              <a:rPr lang="zh-CN" altLang="en-US" sz="1167" dirty="0">
                <a:latin typeface="微软雅黑" panose="020B0503020204020204" pitchFamily="34" charset="-122"/>
                <a:ea typeface="微软雅黑" panose="020B0503020204020204" pitchFamily="34" charset="-122"/>
              </a:rPr>
              <a:t>）</a:t>
            </a:r>
            <a:r>
              <a:rPr lang="en-US" altLang="zh-CN" sz="1167" dirty="0">
                <a:latin typeface="微软雅黑" panose="020B0503020204020204" pitchFamily="34" charset="-122"/>
                <a:ea typeface="微软雅黑" panose="020B0503020204020204" pitchFamily="34" charset="-122"/>
              </a:rPr>
              <a:t>  </a:t>
            </a:r>
          </a:p>
          <a:p>
            <a:pPr defTabSz="462984"/>
            <a:endParaRPr lang="en-US" altLang="zh-CN" sz="917" dirty="0"/>
          </a:p>
        </p:txBody>
      </p:sp>
      <p:graphicFrame>
        <p:nvGraphicFramePr>
          <p:cNvPr id="4" name="表格 3">
            <a:extLst>
              <a:ext uri="{FF2B5EF4-FFF2-40B4-BE49-F238E27FC236}">
                <a16:creationId xmlns="" xmlns:a16="http://schemas.microsoft.com/office/drawing/2014/main" id="{B3205A44-CA5E-4148-9FA5-6AFC68A6C77C}"/>
              </a:ext>
            </a:extLst>
          </p:cNvPr>
          <p:cNvGraphicFramePr>
            <a:graphicFrameLocks noGrp="1"/>
          </p:cNvGraphicFramePr>
          <p:nvPr>
            <p:extLst>
              <p:ext uri="{D42A27DB-BD31-4B8C-83A1-F6EECF244321}">
                <p14:modId xmlns:p14="http://schemas.microsoft.com/office/powerpoint/2010/main" val="1828138532"/>
              </p:ext>
            </p:extLst>
          </p:nvPr>
        </p:nvGraphicFramePr>
        <p:xfrm>
          <a:off x="4127500" y="2222500"/>
          <a:ext cx="2966761" cy="2137835"/>
        </p:xfrm>
        <a:graphic>
          <a:graphicData uri="http://schemas.openxmlformats.org/drawingml/2006/table">
            <a:tbl>
              <a:tblPr firstRow="1" bandRow="1">
                <a:tableStyleId>{5C22544A-7EE6-4342-B048-85BDC9FD1C3A}</a:tableStyleId>
              </a:tblPr>
              <a:tblGrid>
                <a:gridCol w="1366583">
                  <a:extLst>
                    <a:ext uri="{9D8B030D-6E8A-4147-A177-3AD203B41FA5}">
                      <a16:colId xmlns="" xmlns:a16="http://schemas.microsoft.com/office/drawing/2014/main" val="1413032679"/>
                    </a:ext>
                  </a:extLst>
                </a:gridCol>
                <a:gridCol w="1600178">
                  <a:extLst>
                    <a:ext uri="{9D8B030D-6E8A-4147-A177-3AD203B41FA5}">
                      <a16:colId xmlns="" xmlns:a16="http://schemas.microsoft.com/office/drawing/2014/main" val="4004857826"/>
                    </a:ext>
                  </a:extLst>
                </a:gridCol>
              </a:tblGrid>
              <a:tr h="275167">
                <a:tc gridSpan="2">
                  <a:txBody>
                    <a:bodyPr/>
                    <a:lstStyle/>
                    <a:p>
                      <a:pPr algn="ctr"/>
                      <a:r>
                        <a:rPr lang="en-US" altLang="zh-CN" sz="1300" dirty="0"/>
                        <a:t>Supporting Satellites</a:t>
                      </a:r>
                      <a:endParaRPr lang="zh-CN" altLang="en-US" sz="1300" dirty="0"/>
                    </a:p>
                  </a:txBody>
                  <a:tcPr marL="63500" marR="63500" marT="31750" marB="31750" anchor="ctr"/>
                </a:tc>
                <a:tc hMerge="1">
                  <a:txBody>
                    <a:bodyPr/>
                    <a:lstStyle/>
                    <a:p>
                      <a:pPr algn="ctr"/>
                      <a:endParaRPr lang="zh-CN" altLang="en-US" sz="2000" dirty="0"/>
                    </a:p>
                  </a:txBody>
                  <a:tcPr anchor="ctr"/>
                </a:tc>
                <a:extLst>
                  <a:ext uri="{0D108BD9-81ED-4DB2-BD59-A6C34878D82A}">
                    <a16:rowId xmlns="" xmlns:a16="http://schemas.microsoft.com/office/drawing/2014/main" val="1552675311"/>
                  </a:ext>
                </a:extLst>
              </a:tr>
              <a:tr h="486833">
                <a:tc>
                  <a:txBody>
                    <a:bodyPr/>
                    <a:lstStyle/>
                    <a:p>
                      <a:pPr algn="ctr"/>
                      <a:r>
                        <a:rPr lang="en-US" altLang="zh-CN" sz="1300" dirty="0"/>
                        <a:t>Satellite</a:t>
                      </a:r>
                      <a:endParaRPr lang="zh-CN" altLang="en-US" sz="1300" dirty="0"/>
                    </a:p>
                  </a:txBody>
                  <a:tcPr marL="63500" marR="63500" marT="31750" marB="31750" anchor="ctr"/>
                </a:tc>
                <a:tc>
                  <a:txBody>
                    <a:bodyPr/>
                    <a:lstStyle/>
                    <a:p>
                      <a:pPr algn="ctr"/>
                      <a:r>
                        <a:rPr lang="en-US" altLang="zh-CN" sz="1300" dirty="0"/>
                        <a:t>Highest Resolution</a:t>
                      </a:r>
                      <a:endParaRPr lang="zh-CN" altLang="en-US" sz="1300" dirty="0"/>
                    </a:p>
                  </a:txBody>
                  <a:tcPr marL="63500" marR="63500" marT="31750" marB="31750" anchor="ctr"/>
                </a:tc>
                <a:extLst>
                  <a:ext uri="{0D108BD9-81ED-4DB2-BD59-A6C34878D82A}">
                    <a16:rowId xmlns="" xmlns:a16="http://schemas.microsoft.com/office/drawing/2014/main" val="605982359"/>
                  </a:ext>
                </a:extLst>
              </a:tr>
              <a:tr h="275167">
                <a:tc>
                  <a:txBody>
                    <a:bodyPr/>
                    <a:lstStyle/>
                    <a:p>
                      <a:pPr algn="ctr"/>
                      <a:r>
                        <a:rPr lang="en-US" altLang="zh-CN" sz="1300" dirty="0"/>
                        <a:t>FY-3B/3C/3D</a:t>
                      </a:r>
                      <a:endParaRPr lang="zh-CN" altLang="en-US" sz="1300" dirty="0"/>
                    </a:p>
                  </a:txBody>
                  <a:tcPr marL="63500" marR="63500" marT="31750" marB="31750" anchor="ctr"/>
                </a:tc>
                <a:tc>
                  <a:txBody>
                    <a:bodyPr/>
                    <a:lstStyle/>
                    <a:p>
                      <a:pPr algn="ctr"/>
                      <a:r>
                        <a:rPr lang="en-US" altLang="zh-CN" sz="1300" dirty="0"/>
                        <a:t>250m</a:t>
                      </a:r>
                      <a:endParaRPr lang="zh-CN" altLang="en-US" sz="1300" dirty="0"/>
                    </a:p>
                  </a:txBody>
                  <a:tcPr marL="63500" marR="63500" marT="31750" marB="31750" anchor="ctr"/>
                </a:tc>
                <a:extLst>
                  <a:ext uri="{0D108BD9-81ED-4DB2-BD59-A6C34878D82A}">
                    <a16:rowId xmlns="" xmlns:a16="http://schemas.microsoft.com/office/drawing/2014/main" val="2749995211"/>
                  </a:ext>
                </a:extLst>
              </a:tr>
              <a:tr h="275167">
                <a:tc>
                  <a:txBody>
                    <a:bodyPr/>
                    <a:lstStyle/>
                    <a:p>
                      <a:pPr algn="ctr"/>
                      <a:r>
                        <a:rPr lang="en-US" altLang="zh-CN" sz="1300" dirty="0"/>
                        <a:t>NOAA-18/19</a:t>
                      </a:r>
                      <a:endParaRPr lang="zh-CN" altLang="en-US" sz="1300" dirty="0"/>
                    </a:p>
                  </a:txBody>
                  <a:tcPr marL="63500" marR="63500" marT="31750" marB="31750" anchor="ctr"/>
                </a:tc>
                <a:tc>
                  <a:txBody>
                    <a:bodyPr/>
                    <a:lstStyle/>
                    <a:p>
                      <a:pPr algn="ctr"/>
                      <a:r>
                        <a:rPr lang="en-US" altLang="zh-CN" sz="1300" dirty="0"/>
                        <a:t>1100m</a:t>
                      </a:r>
                      <a:endParaRPr lang="zh-CN" altLang="en-US" sz="1300" dirty="0"/>
                    </a:p>
                  </a:txBody>
                  <a:tcPr marL="63500" marR="63500" marT="31750" marB="31750" anchor="ctr"/>
                </a:tc>
                <a:extLst>
                  <a:ext uri="{0D108BD9-81ED-4DB2-BD59-A6C34878D82A}">
                    <a16:rowId xmlns="" xmlns:a16="http://schemas.microsoft.com/office/drawing/2014/main" val="2521615457"/>
                  </a:ext>
                </a:extLst>
              </a:tr>
              <a:tr h="275167">
                <a:tc>
                  <a:txBody>
                    <a:bodyPr/>
                    <a:lstStyle/>
                    <a:p>
                      <a:pPr algn="ctr"/>
                      <a:r>
                        <a:rPr lang="en-US" altLang="zh-CN" sz="1300" dirty="0"/>
                        <a:t>AQUA/TERRA</a:t>
                      </a:r>
                      <a:endParaRPr lang="zh-CN" altLang="en-US" sz="1300" dirty="0"/>
                    </a:p>
                  </a:txBody>
                  <a:tcPr marL="63500" marR="63500" marT="31750" marB="31750" anchor="ctr"/>
                </a:tc>
                <a:tc>
                  <a:txBody>
                    <a:bodyPr/>
                    <a:lstStyle/>
                    <a:p>
                      <a:pPr algn="ctr"/>
                      <a:r>
                        <a:rPr lang="en-US" altLang="zh-CN" sz="1300" dirty="0"/>
                        <a:t>250m</a:t>
                      </a:r>
                      <a:endParaRPr lang="zh-CN" altLang="en-US" sz="1300" dirty="0"/>
                    </a:p>
                  </a:txBody>
                  <a:tcPr marL="63500" marR="63500" marT="31750" marB="31750" anchor="ctr"/>
                </a:tc>
                <a:extLst>
                  <a:ext uri="{0D108BD9-81ED-4DB2-BD59-A6C34878D82A}">
                    <a16:rowId xmlns="" xmlns:a16="http://schemas.microsoft.com/office/drawing/2014/main" val="399522265"/>
                  </a:ext>
                </a:extLst>
              </a:tr>
              <a:tr h="275167">
                <a:tc>
                  <a:txBody>
                    <a:bodyPr/>
                    <a:lstStyle/>
                    <a:p>
                      <a:pPr algn="ctr"/>
                      <a:r>
                        <a:rPr lang="en-US" altLang="zh-CN" sz="1300" dirty="0"/>
                        <a:t>NPP/JPSS-1</a:t>
                      </a:r>
                      <a:endParaRPr lang="zh-CN" altLang="en-US" sz="1300" dirty="0"/>
                    </a:p>
                  </a:txBody>
                  <a:tcPr marL="63500" marR="63500" marT="31750" marB="31750" anchor="ctr"/>
                </a:tc>
                <a:tc>
                  <a:txBody>
                    <a:bodyPr/>
                    <a:lstStyle/>
                    <a:p>
                      <a:pPr algn="ctr"/>
                      <a:r>
                        <a:rPr lang="en-US" altLang="zh-CN" sz="1300" dirty="0"/>
                        <a:t>375m</a:t>
                      </a:r>
                      <a:endParaRPr lang="zh-CN" altLang="en-US" sz="1300" dirty="0"/>
                    </a:p>
                  </a:txBody>
                  <a:tcPr marL="63500" marR="63500" marT="31750" marB="31750" anchor="ctr"/>
                </a:tc>
                <a:extLst>
                  <a:ext uri="{0D108BD9-81ED-4DB2-BD59-A6C34878D82A}">
                    <a16:rowId xmlns="" xmlns:a16="http://schemas.microsoft.com/office/drawing/2014/main" val="1736943137"/>
                  </a:ext>
                </a:extLst>
              </a:tr>
              <a:tr h="275167">
                <a:tc>
                  <a:txBody>
                    <a:bodyPr/>
                    <a:lstStyle/>
                    <a:p>
                      <a:pPr algn="ctr"/>
                      <a:r>
                        <a:rPr lang="en-US" altLang="zh-CN" sz="1300" dirty="0" err="1"/>
                        <a:t>Metop</a:t>
                      </a:r>
                      <a:r>
                        <a:rPr lang="en-US" altLang="zh-CN" sz="1300" dirty="0"/>
                        <a:t>-B/C</a:t>
                      </a:r>
                      <a:endParaRPr lang="zh-CN" altLang="en-US" sz="1300" dirty="0"/>
                    </a:p>
                  </a:txBody>
                  <a:tcPr marL="63500" marR="63500" marT="31750" marB="31750" anchor="ctr"/>
                </a:tc>
                <a:tc>
                  <a:txBody>
                    <a:bodyPr/>
                    <a:lstStyle/>
                    <a:p>
                      <a:pPr algn="ctr"/>
                      <a:r>
                        <a:rPr lang="en-US" altLang="zh-CN" sz="1300" dirty="0"/>
                        <a:t>1100m</a:t>
                      </a:r>
                      <a:endParaRPr lang="zh-CN" altLang="en-US" sz="1300" dirty="0"/>
                    </a:p>
                  </a:txBody>
                  <a:tcPr marL="63500" marR="63500" marT="31750" marB="31750" anchor="ctr"/>
                </a:tc>
                <a:extLst>
                  <a:ext uri="{0D108BD9-81ED-4DB2-BD59-A6C34878D82A}">
                    <a16:rowId xmlns="" xmlns:a16="http://schemas.microsoft.com/office/drawing/2014/main" val="1756323855"/>
                  </a:ext>
                </a:extLst>
              </a:tr>
            </a:tbl>
          </a:graphicData>
        </a:graphic>
      </p:graphicFrame>
      <p:sp>
        <p:nvSpPr>
          <p:cNvPr id="5" name="矩形 4"/>
          <p:cNvSpPr/>
          <p:nvPr/>
        </p:nvSpPr>
        <p:spPr>
          <a:xfrm>
            <a:off x="63500" y="1455350"/>
            <a:ext cx="4635500" cy="348878"/>
          </a:xfrm>
          <a:prstGeom prst="rect">
            <a:avLst/>
          </a:prstGeom>
        </p:spPr>
        <p:txBody>
          <a:bodyPr wrap="square">
            <a:spAutoFit/>
          </a:bodyPr>
          <a:lstStyle/>
          <a:p>
            <a:r>
              <a:rPr lang="en-US" altLang="zh-CN" sz="1667" b="1" dirty="0">
                <a:solidFill>
                  <a:schemeClr val="accent1">
                    <a:lumMod val="75000"/>
                  </a:schemeClr>
                </a:solidFill>
              </a:rPr>
              <a:t>FY-3 Direct</a:t>
            </a:r>
            <a:r>
              <a:rPr lang="zh-CN" altLang="en-US" sz="1667" b="1" dirty="0">
                <a:solidFill>
                  <a:schemeClr val="accent1">
                    <a:lumMod val="75000"/>
                  </a:schemeClr>
                </a:solidFill>
              </a:rPr>
              <a:t> </a:t>
            </a:r>
            <a:r>
              <a:rPr lang="en-US" altLang="zh-CN" sz="1667" b="1" dirty="0">
                <a:solidFill>
                  <a:schemeClr val="accent1">
                    <a:lumMod val="75000"/>
                  </a:schemeClr>
                </a:solidFill>
              </a:rPr>
              <a:t>Receiving</a:t>
            </a:r>
            <a:r>
              <a:rPr lang="zh-CN" altLang="en-US" sz="1667" b="1" dirty="0">
                <a:solidFill>
                  <a:schemeClr val="accent1">
                    <a:lumMod val="75000"/>
                  </a:schemeClr>
                </a:solidFill>
              </a:rPr>
              <a:t> </a:t>
            </a:r>
            <a:r>
              <a:rPr lang="en-US" altLang="zh-CN" sz="1667" b="1" dirty="0">
                <a:solidFill>
                  <a:schemeClr val="accent1">
                    <a:lumMod val="75000"/>
                  </a:schemeClr>
                </a:solidFill>
              </a:rPr>
              <a:t>Station</a:t>
            </a:r>
            <a:endParaRPr lang="zh-CN" altLang="en-US" sz="1667" b="1" dirty="0">
              <a:solidFill>
                <a:schemeClr val="accent1">
                  <a:lumMod val="75000"/>
                </a:schemeClr>
              </a:solidFill>
            </a:endParaRPr>
          </a:p>
        </p:txBody>
      </p:sp>
      <p:sp>
        <p:nvSpPr>
          <p:cNvPr id="6" name="标题 1"/>
          <p:cNvSpPr txBox="1">
            <a:spLocks/>
          </p:cNvSpPr>
          <p:nvPr/>
        </p:nvSpPr>
        <p:spPr>
          <a:xfrm>
            <a:off x="152400" y="419100"/>
            <a:ext cx="6572250" cy="351045"/>
          </a:xfrm>
          <a:prstGeom prst="rect">
            <a:avLst/>
          </a:prstGeom>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1425" tIns="21425" rIns="21425" bIns="21425" numCol="1" spcCol="38090" rtlCol="0" anchor="t" anchorCtr="0" compatLnSpc="1">
            <a:prstTxWarp prst="textNoShape">
              <a:avLst/>
            </a:prstTxWarp>
            <a:spAutoFit/>
          </a:bodyPr>
          <a:lstStyle>
            <a:lvl1pPr algn="l" rtl="0" eaLnBrk="0" fontAlgn="base" hangingPunct="0">
              <a:spcBef>
                <a:spcPct val="0"/>
              </a:spcBef>
              <a:spcAft>
                <a:spcPct val="0"/>
              </a:spcAft>
              <a:defRPr sz="320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pPr defTabSz="214245" latinLnBrk="1">
              <a:spcBef>
                <a:spcPts val="0"/>
              </a:spcBef>
            </a:pPr>
            <a:r>
              <a:rPr lang="en-US" altLang="zh-CN" sz="2000" kern="0">
                <a:ea typeface="楷体_GB2312" pitchFamily="49" charset="-122"/>
                <a:cs typeface="+mn-cs"/>
              </a:rPr>
              <a:t>1)</a:t>
            </a:r>
            <a:r>
              <a:rPr lang="zh-CN" altLang="en-US" sz="2000" kern="0" dirty="0">
                <a:ea typeface="楷体_GB2312" pitchFamily="49" charset="-122"/>
                <a:cs typeface="+mn-cs"/>
              </a:rPr>
              <a:t> </a:t>
            </a:r>
            <a:r>
              <a:rPr lang="en-US" altLang="zh-CN" sz="2000" kern="0" dirty="0">
                <a:ea typeface="楷体_GB2312" pitchFamily="49" charset="-122"/>
                <a:cs typeface="+mn-cs"/>
              </a:rPr>
              <a:t>Space-based</a:t>
            </a:r>
            <a:r>
              <a:rPr lang="zh-CN" altLang="en-US" sz="2000" kern="0" dirty="0">
                <a:ea typeface="楷体_GB2312" pitchFamily="49" charset="-122"/>
                <a:cs typeface="+mn-cs"/>
              </a:rPr>
              <a:t> </a:t>
            </a:r>
            <a:r>
              <a:rPr lang="en-US" altLang="zh-CN" sz="2000" kern="0" dirty="0">
                <a:ea typeface="楷体_GB2312" pitchFamily="49" charset="-122"/>
                <a:cs typeface="+mn-cs"/>
              </a:rPr>
              <a:t>data</a:t>
            </a:r>
            <a:r>
              <a:rPr lang="zh-CN" altLang="en-US" sz="2000" kern="0" dirty="0">
                <a:ea typeface="楷体_GB2312" pitchFamily="49" charset="-122"/>
                <a:cs typeface="+mn-cs"/>
              </a:rPr>
              <a:t> </a:t>
            </a:r>
            <a:r>
              <a:rPr lang="en-US" altLang="zh-CN" sz="2000" kern="0" dirty="0">
                <a:ea typeface="楷体_GB2312" pitchFamily="49" charset="-122"/>
                <a:cs typeface="+mn-cs"/>
              </a:rPr>
              <a:t>services</a:t>
            </a:r>
            <a:endParaRPr lang="zh-CN" altLang="en-US" sz="2000" kern="0" dirty="0">
              <a:ea typeface="楷体_GB2312" pitchFamily="49" charset="-122"/>
              <a:cs typeface="+mn-cs"/>
            </a:endParaRPr>
          </a:p>
        </p:txBody>
      </p:sp>
    </p:spTree>
    <p:extLst>
      <p:ext uri="{BB962C8B-B14F-4D97-AF65-F5344CB8AC3E}">
        <p14:creationId xmlns:p14="http://schemas.microsoft.com/office/powerpoint/2010/main" val="1200089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a:t>
            </a:r>
            <a:r>
              <a:rPr lang="en-US" altLang="zh-CN" dirty="0" smtClean="0"/>
              <a:t>utline</a:t>
            </a:r>
            <a:endParaRPr lang="zh-CN" altLang="en-US" dirty="0"/>
          </a:p>
        </p:txBody>
      </p:sp>
      <p:sp>
        <p:nvSpPr>
          <p:cNvPr id="3" name="内容占位符 2"/>
          <p:cNvSpPr>
            <a:spLocks noGrp="1"/>
          </p:cNvSpPr>
          <p:nvPr>
            <p:ph idx="1"/>
          </p:nvPr>
        </p:nvSpPr>
        <p:spPr>
          <a:xfrm>
            <a:off x="381000" y="1905000"/>
            <a:ext cx="6858000" cy="3545417"/>
          </a:xfrm>
        </p:spPr>
        <p:txBody>
          <a:bodyPr/>
          <a:lstStyle/>
          <a:p>
            <a:r>
              <a:rPr lang="en-US" altLang="zh-CN" dirty="0" smtClean="0"/>
              <a:t> </a:t>
            </a:r>
            <a:r>
              <a:rPr lang="en-US" altLang="zh-CN" dirty="0" smtClean="0">
                <a:solidFill>
                  <a:srgbClr val="FF0000"/>
                </a:solidFill>
              </a:rPr>
              <a:t>satellite data &amp; product</a:t>
            </a:r>
          </a:p>
          <a:p>
            <a:r>
              <a:rPr lang="en-US" altLang="zh-CN" dirty="0" smtClean="0"/>
              <a:t> Data service introduction</a:t>
            </a:r>
          </a:p>
          <a:p>
            <a:r>
              <a:rPr lang="en-US" altLang="zh-CN" dirty="0" smtClean="0"/>
              <a:t> Future plan</a:t>
            </a:r>
          </a:p>
          <a:p>
            <a:endParaRPr lang="zh-CN" altLang="en-US" dirty="0"/>
          </a:p>
        </p:txBody>
      </p:sp>
    </p:spTree>
    <p:extLst>
      <p:ext uri="{BB962C8B-B14F-4D97-AF65-F5344CB8AC3E}">
        <p14:creationId xmlns:p14="http://schemas.microsoft.com/office/powerpoint/2010/main" val="3844666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 xmlns:a16="http://schemas.microsoft.com/office/drawing/2014/main" id="{3DA6CAD8-D398-46C7-8C06-0E151369DC3C}"/>
              </a:ext>
            </a:extLst>
          </p:cNvPr>
          <p:cNvGraphicFramePr>
            <a:graphicFrameLocks noGrp="1"/>
          </p:cNvGraphicFramePr>
          <p:nvPr>
            <p:extLst>
              <p:ext uri="{D42A27DB-BD31-4B8C-83A1-F6EECF244321}">
                <p14:modId xmlns:p14="http://schemas.microsoft.com/office/powerpoint/2010/main" val="139069220"/>
              </p:ext>
            </p:extLst>
          </p:nvPr>
        </p:nvGraphicFramePr>
        <p:xfrm>
          <a:off x="3746500" y="2286001"/>
          <a:ext cx="2859706" cy="2381252"/>
        </p:xfrm>
        <a:graphic>
          <a:graphicData uri="http://schemas.openxmlformats.org/drawingml/2006/table">
            <a:tbl>
              <a:tblPr firstRow="1" bandRow="1">
                <a:tableStyleId>{5C22544A-7EE6-4342-B048-85BDC9FD1C3A}</a:tableStyleId>
              </a:tblPr>
              <a:tblGrid>
                <a:gridCol w="950107">
                  <a:extLst>
                    <a:ext uri="{9D8B030D-6E8A-4147-A177-3AD203B41FA5}">
                      <a16:colId xmlns="" xmlns:a16="http://schemas.microsoft.com/office/drawing/2014/main" val="3713397917"/>
                    </a:ext>
                  </a:extLst>
                </a:gridCol>
                <a:gridCol w="650073">
                  <a:extLst>
                    <a:ext uri="{9D8B030D-6E8A-4147-A177-3AD203B41FA5}">
                      <a16:colId xmlns="" xmlns:a16="http://schemas.microsoft.com/office/drawing/2014/main" val="2697989674"/>
                    </a:ext>
                  </a:extLst>
                </a:gridCol>
                <a:gridCol w="1259526">
                  <a:extLst>
                    <a:ext uri="{9D8B030D-6E8A-4147-A177-3AD203B41FA5}">
                      <a16:colId xmlns="" xmlns:a16="http://schemas.microsoft.com/office/drawing/2014/main" val="140992158"/>
                    </a:ext>
                  </a:extLst>
                </a:gridCol>
              </a:tblGrid>
              <a:tr h="257528">
                <a:tc>
                  <a:txBody>
                    <a:bodyPr/>
                    <a:lstStyle/>
                    <a:p>
                      <a:pPr algn="ctr"/>
                      <a:r>
                        <a:rPr lang="en-US" altLang="zh-CN" sz="1100" dirty="0"/>
                        <a:t>Name</a:t>
                      </a:r>
                      <a:endParaRPr lang="zh-CN" altLang="en-US" sz="1100" dirty="0"/>
                    </a:p>
                  </a:txBody>
                  <a:tcPr marL="63500" marR="63500" marT="31750" marB="31750" anchor="ctr"/>
                </a:tc>
                <a:tc>
                  <a:txBody>
                    <a:bodyPr/>
                    <a:lstStyle/>
                    <a:p>
                      <a:pPr algn="ctr"/>
                      <a:r>
                        <a:rPr lang="en-US" altLang="zh-CN" sz="1100" dirty="0"/>
                        <a:t>Level</a:t>
                      </a:r>
                      <a:endParaRPr lang="zh-CN" altLang="en-US" sz="1100" dirty="0"/>
                    </a:p>
                  </a:txBody>
                  <a:tcPr marL="63500" marR="63500" marT="31750" marB="31750" anchor="ctr"/>
                </a:tc>
                <a:tc>
                  <a:txBody>
                    <a:bodyPr/>
                    <a:lstStyle/>
                    <a:p>
                      <a:pPr algn="ctr"/>
                      <a:r>
                        <a:rPr lang="en-US" altLang="zh-CN" sz="1100" dirty="0"/>
                        <a:t>Timeliness</a:t>
                      </a:r>
                      <a:endParaRPr lang="zh-CN" altLang="en-US" sz="1100" dirty="0"/>
                    </a:p>
                  </a:txBody>
                  <a:tcPr marL="63500" marR="63500" marT="31750" marB="31750" anchor="ctr"/>
                </a:tc>
                <a:extLst>
                  <a:ext uri="{0D108BD9-81ED-4DB2-BD59-A6C34878D82A}">
                    <a16:rowId xmlns="" xmlns:a16="http://schemas.microsoft.com/office/drawing/2014/main" val="1156406359"/>
                  </a:ext>
                </a:extLst>
              </a:tr>
              <a:tr h="257528">
                <a:tc>
                  <a:txBody>
                    <a:bodyPr/>
                    <a:lstStyle/>
                    <a:p>
                      <a:pPr algn="ctr"/>
                      <a:r>
                        <a:rPr lang="en-US" altLang="zh-CN" sz="1100" dirty="0"/>
                        <a:t>HDF</a:t>
                      </a:r>
                      <a:endParaRPr lang="zh-CN" altLang="en-US" sz="1100" dirty="0"/>
                    </a:p>
                  </a:txBody>
                  <a:tcPr marL="63500" marR="63500" marT="31750" marB="31750" anchor="ctr"/>
                </a:tc>
                <a:tc>
                  <a:txBody>
                    <a:bodyPr/>
                    <a:lstStyle/>
                    <a:p>
                      <a:pPr algn="ctr"/>
                      <a:r>
                        <a:rPr lang="en-US" altLang="zh-CN" sz="1100" dirty="0"/>
                        <a:t>L1</a:t>
                      </a:r>
                      <a:endParaRPr lang="zh-CN" altLang="en-US" sz="1100" dirty="0"/>
                    </a:p>
                  </a:txBody>
                  <a:tcPr marL="63500" marR="63500" marT="31750" marB="31750" anchor="ctr"/>
                </a:tc>
                <a:tc>
                  <a:txBody>
                    <a:bodyPr/>
                    <a:lstStyle/>
                    <a:p>
                      <a:pPr algn="ctr"/>
                      <a:r>
                        <a:rPr lang="en-US" altLang="zh-CN" sz="1100" dirty="0"/>
                        <a:t>&lt;30 minutes</a:t>
                      </a:r>
                      <a:endParaRPr lang="zh-CN" altLang="en-US" sz="1100" dirty="0"/>
                    </a:p>
                  </a:txBody>
                  <a:tcPr marL="63500" marR="63500" marT="31750" marB="31750" anchor="ctr"/>
                </a:tc>
                <a:extLst>
                  <a:ext uri="{0D108BD9-81ED-4DB2-BD59-A6C34878D82A}">
                    <a16:rowId xmlns="" xmlns:a16="http://schemas.microsoft.com/office/drawing/2014/main" val="3785518797"/>
                  </a:ext>
                </a:extLst>
              </a:tr>
              <a:tr h="402167">
                <a:tc>
                  <a:txBody>
                    <a:bodyPr/>
                    <a:lstStyle/>
                    <a:p>
                      <a:pPr algn="ctr"/>
                      <a:r>
                        <a:rPr lang="en-US" altLang="zh-CN" sz="1100" dirty="0"/>
                        <a:t>Fire</a:t>
                      </a:r>
                      <a:endParaRPr lang="zh-CN" altLang="en-US" sz="1100" dirty="0"/>
                    </a:p>
                  </a:txBody>
                  <a:tcPr marL="63500" marR="63500" marT="31750" marB="31750" anchor="ctr"/>
                </a:tc>
                <a:tc>
                  <a:txBody>
                    <a:bodyPr/>
                    <a:lstStyle/>
                    <a:p>
                      <a:pPr algn="ctr"/>
                      <a:r>
                        <a:rPr lang="en-US" altLang="zh-CN" sz="1100" dirty="0"/>
                        <a:t>L2</a:t>
                      </a:r>
                      <a:endParaRPr lang="zh-CN" altLang="en-US" sz="1100" dirty="0"/>
                    </a:p>
                  </a:txBody>
                  <a:tcPr marL="63500" marR="63500" marT="31750" marB="31750" anchor="ctr"/>
                </a:tc>
                <a:tc>
                  <a:txBody>
                    <a:bodyPr/>
                    <a:lstStyle/>
                    <a:p>
                      <a:pPr algn="ctr"/>
                      <a:r>
                        <a:rPr lang="en-US" altLang="zh-CN" sz="1100" dirty="0"/>
                        <a:t>Auto or manual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t>&lt;30 minutes</a:t>
                      </a:r>
                      <a:endParaRPr lang="zh-CN" altLang="en-US" sz="1100" dirty="0"/>
                    </a:p>
                  </a:txBody>
                  <a:tcPr marL="63500" marR="63500" marT="31750" marB="31750" anchor="ctr"/>
                </a:tc>
                <a:extLst>
                  <a:ext uri="{0D108BD9-81ED-4DB2-BD59-A6C34878D82A}">
                    <a16:rowId xmlns="" xmlns:a16="http://schemas.microsoft.com/office/drawing/2014/main" val="3917616291"/>
                  </a:ext>
                </a:extLst>
              </a:tr>
              <a:tr h="402167">
                <a:tc>
                  <a:txBody>
                    <a:bodyPr/>
                    <a:lstStyle/>
                    <a:p>
                      <a:pPr algn="ctr"/>
                      <a:r>
                        <a:rPr lang="en-US" altLang="zh-CN" sz="1100" dirty="0"/>
                        <a:t>Water</a:t>
                      </a:r>
                      <a:endParaRPr lang="zh-CN" altLang="en-US" sz="1100" dirty="0"/>
                    </a:p>
                  </a:txBody>
                  <a:tcPr marL="63500" marR="63500" marT="31750" marB="31750" anchor="ctr"/>
                </a:tc>
                <a:tc>
                  <a:txBody>
                    <a:bodyPr/>
                    <a:lstStyle/>
                    <a:p>
                      <a:pPr algn="ctr"/>
                      <a:r>
                        <a:rPr lang="en-US" altLang="zh-CN" sz="1100" dirty="0"/>
                        <a:t>L2</a:t>
                      </a:r>
                      <a:endParaRPr lang="zh-CN" altLang="en-US" sz="1100" dirty="0"/>
                    </a:p>
                  </a:txBody>
                  <a:tcPr marL="63500" marR="63500" marT="31750" marB="31750" anchor="ctr"/>
                </a:tc>
                <a:tc>
                  <a:txBody>
                    <a:bodyPr/>
                    <a:lstStyle/>
                    <a:p>
                      <a:pPr algn="ctr"/>
                      <a:r>
                        <a:rPr lang="en-US" altLang="zh-CN" sz="1100" dirty="0"/>
                        <a:t>Auto or manual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t>&lt;30 minutes</a:t>
                      </a:r>
                      <a:endParaRPr lang="zh-CN" altLang="en-US" sz="1100" dirty="0"/>
                    </a:p>
                  </a:txBody>
                  <a:tcPr marL="63500" marR="63500" marT="31750" marB="31750" anchor="ctr"/>
                </a:tc>
                <a:extLst>
                  <a:ext uri="{0D108BD9-81ED-4DB2-BD59-A6C34878D82A}">
                    <a16:rowId xmlns="" xmlns:a16="http://schemas.microsoft.com/office/drawing/2014/main" val="2320509331"/>
                  </a:ext>
                </a:extLst>
              </a:tr>
              <a:tr h="402167">
                <a:tc>
                  <a:txBody>
                    <a:bodyPr/>
                    <a:lstStyle/>
                    <a:p>
                      <a:pPr algn="ctr"/>
                      <a:r>
                        <a:rPr lang="en-US" altLang="zh-CN" sz="1100" dirty="0"/>
                        <a:t>Vegetation</a:t>
                      </a:r>
                    </a:p>
                  </a:txBody>
                  <a:tcPr marL="63500" marR="63500" marT="31750" marB="31750" anchor="ctr"/>
                </a:tc>
                <a:tc>
                  <a:txBody>
                    <a:bodyPr/>
                    <a:lstStyle/>
                    <a:p>
                      <a:pPr algn="ctr"/>
                      <a:r>
                        <a:rPr lang="en-US" altLang="zh-CN" sz="1100" dirty="0"/>
                        <a:t>L2</a:t>
                      </a:r>
                      <a:endParaRPr lang="zh-CN" altLang="en-US" sz="1100" dirty="0"/>
                    </a:p>
                  </a:txBody>
                  <a:tcPr marL="63500" marR="63500" marT="31750" marB="31750" anchor="ctr"/>
                </a:tc>
                <a:tc>
                  <a:txBody>
                    <a:bodyPr/>
                    <a:lstStyle/>
                    <a:p>
                      <a:pPr algn="ctr"/>
                      <a:r>
                        <a:rPr lang="en-US" altLang="zh-CN" sz="1100" dirty="0"/>
                        <a:t>Auto or manual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t>&lt;30 minutes</a:t>
                      </a:r>
                      <a:endParaRPr lang="zh-CN" altLang="en-US" sz="1100" dirty="0"/>
                    </a:p>
                  </a:txBody>
                  <a:tcPr marL="63500" marR="63500" marT="31750" marB="31750" anchor="ctr"/>
                </a:tc>
                <a:extLst>
                  <a:ext uri="{0D108BD9-81ED-4DB2-BD59-A6C34878D82A}">
                    <a16:rowId xmlns="" xmlns:a16="http://schemas.microsoft.com/office/drawing/2014/main" val="329251680"/>
                  </a:ext>
                </a:extLst>
              </a:tr>
              <a:tr h="402167">
                <a:tc>
                  <a:txBody>
                    <a:bodyPr/>
                    <a:lstStyle/>
                    <a:p>
                      <a:pPr algn="ctr"/>
                      <a:r>
                        <a:rPr lang="en-US" altLang="zh-CN" sz="1100" dirty="0"/>
                        <a:t>Drought</a:t>
                      </a:r>
                    </a:p>
                  </a:txBody>
                  <a:tcPr marL="63500" marR="63500" marT="31750" marB="31750" anchor="ctr"/>
                </a:tc>
                <a:tc>
                  <a:txBody>
                    <a:bodyPr/>
                    <a:lstStyle/>
                    <a:p>
                      <a:pPr algn="ctr"/>
                      <a:r>
                        <a:rPr lang="en-US" altLang="zh-CN" sz="1100" dirty="0"/>
                        <a:t>L2</a:t>
                      </a:r>
                      <a:endParaRPr lang="zh-CN" altLang="en-US" sz="1100" dirty="0"/>
                    </a:p>
                  </a:txBody>
                  <a:tcPr marL="63500" marR="63500" marT="31750" marB="31750" anchor="ctr"/>
                </a:tc>
                <a:tc>
                  <a:txBody>
                    <a:bodyPr/>
                    <a:lstStyle/>
                    <a:p>
                      <a:pPr algn="ctr"/>
                      <a:r>
                        <a:rPr lang="en-US" altLang="zh-CN" sz="1100" dirty="0"/>
                        <a:t>Auto or manual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t>&lt;30 minutes</a:t>
                      </a:r>
                      <a:endParaRPr lang="zh-CN" altLang="en-US" sz="1100" dirty="0"/>
                    </a:p>
                  </a:txBody>
                  <a:tcPr marL="63500" marR="63500" marT="31750" marB="31750" anchor="ctr"/>
                </a:tc>
                <a:extLst>
                  <a:ext uri="{0D108BD9-81ED-4DB2-BD59-A6C34878D82A}">
                    <a16:rowId xmlns="" xmlns:a16="http://schemas.microsoft.com/office/drawing/2014/main" val="3089966308"/>
                  </a:ext>
                </a:extLst>
              </a:tr>
              <a:tr h="257528">
                <a:tc>
                  <a:txBody>
                    <a:bodyPr/>
                    <a:lstStyle/>
                    <a:p>
                      <a:pPr algn="ctr"/>
                      <a:r>
                        <a:rPr lang="en-US" altLang="zh-CN" sz="1100" dirty="0"/>
                        <a:t>More…</a:t>
                      </a:r>
                      <a:endParaRPr lang="zh-CN" altLang="en-US" sz="1100" dirty="0"/>
                    </a:p>
                  </a:txBody>
                  <a:tcPr marL="63500" marR="63500" marT="31750" marB="31750" anchor="ctr"/>
                </a:tc>
                <a:tc gridSpan="2">
                  <a:txBody>
                    <a:bodyPr/>
                    <a:lstStyle/>
                    <a:p>
                      <a:pPr algn="ctr"/>
                      <a:r>
                        <a:rPr lang="en-US" altLang="zh-CN" sz="1100" dirty="0"/>
                        <a:t>customizable</a:t>
                      </a:r>
                      <a:endParaRPr lang="zh-CN" altLang="en-US" sz="1100" dirty="0"/>
                    </a:p>
                  </a:txBody>
                  <a:tcPr marL="63500" marR="63500" marT="31750" marB="31750" anchor="ctr"/>
                </a:tc>
                <a:tc hMerge="1">
                  <a:txBody>
                    <a:bodyPr/>
                    <a:lstStyle/>
                    <a:p>
                      <a:endParaRPr lang="zh-CN" altLang="en-US" dirty="0"/>
                    </a:p>
                  </a:txBody>
                  <a:tcPr/>
                </a:tc>
                <a:extLst>
                  <a:ext uri="{0D108BD9-81ED-4DB2-BD59-A6C34878D82A}">
                    <a16:rowId xmlns="" xmlns:a16="http://schemas.microsoft.com/office/drawing/2014/main" val="2994787041"/>
                  </a:ext>
                </a:extLst>
              </a:tr>
            </a:tbl>
          </a:graphicData>
        </a:graphic>
      </p:graphicFrame>
      <p:sp>
        <p:nvSpPr>
          <p:cNvPr id="3" name="Rectangle 2">
            <a:extLst>
              <a:ext uri="{FF2B5EF4-FFF2-40B4-BE49-F238E27FC236}">
                <a16:creationId xmlns="" xmlns:a16="http://schemas.microsoft.com/office/drawing/2014/main" id="{00A59E25-96C8-4A66-A32C-EB9EAD5FED57}"/>
              </a:ext>
            </a:extLst>
          </p:cNvPr>
          <p:cNvSpPr>
            <a:spLocks noChangeArrowheads="1"/>
          </p:cNvSpPr>
          <p:nvPr/>
        </p:nvSpPr>
        <p:spPr bwMode="auto">
          <a:xfrm>
            <a:off x="3746500" y="1733532"/>
            <a:ext cx="3119878" cy="3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en-US" altLang="zh-CN" sz="1944" b="1" dirty="0">
                <a:solidFill>
                  <a:schemeClr val="accent1">
                    <a:lumMod val="75000"/>
                  </a:schemeClr>
                </a:solidFill>
                <a:ea typeface="微软雅黑" panose="020B0503020204020204" pitchFamily="34" charset="-122"/>
              </a:rPr>
              <a:t>List Of FY-3</a:t>
            </a:r>
            <a:r>
              <a:rPr lang="zh-CN" altLang="en-US" sz="1944" b="1" dirty="0">
                <a:solidFill>
                  <a:schemeClr val="accent1">
                    <a:lumMod val="75000"/>
                  </a:schemeClr>
                </a:solidFill>
                <a:ea typeface="微软雅黑" panose="020B0503020204020204" pitchFamily="34" charset="-122"/>
              </a:rPr>
              <a:t> </a:t>
            </a:r>
            <a:r>
              <a:rPr lang="en-US" altLang="zh-CN" sz="1944" b="1" dirty="0">
                <a:solidFill>
                  <a:schemeClr val="accent1">
                    <a:lumMod val="75000"/>
                  </a:schemeClr>
                </a:solidFill>
                <a:ea typeface="微软雅黑" panose="020B0503020204020204" pitchFamily="34" charset="-122"/>
              </a:rPr>
              <a:t>DB</a:t>
            </a:r>
            <a:r>
              <a:rPr lang="zh-CN" altLang="en-US" sz="1944" b="1" dirty="0">
                <a:solidFill>
                  <a:schemeClr val="accent1">
                    <a:lumMod val="75000"/>
                  </a:schemeClr>
                </a:solidFill>
                <a:ea typeface="微软雅黑" panose="020B0503020204020204" pitchFamily="34" charset="-122"/>
              </a:rPr>
              <a:t> </a:t>
            </a:r>
            <a:r>
              <a:rPr lang="en-US" altLang="zh-CN" sz="1944" b="1" dirty="0">
                <a:solidFill>
                  <a:schemeClr val="accent1">
                    <a:lumMod val="75000"/>
                  </a:schemeClr>
                </a:solidFill>
                <a:ea typeface="微软雅黑" panose="020B0503020204020204" pitchFamily="34" charset="-122"/>
              </a:rPr>
              <a:t>Products</a:t>
            </a:r>
            <a:endParaRPr lang="zh-CN" altLang="en-US" sz="1250" b="1" dirty="0">
              <a:solidFill>
                <a:schemeClr val="accent1">
                  <a:lumMod val="75000"/>
                </a:schemeClr>
              </a:solidFill>
            </a:endParaRPr>
          </a:p>
        </p:txBody>
      </p:sp>
      <p:pic>
        <p:nvPicPr>
          <p:cNvPr id="4" name="图片 3">
            <a:extLst>
              <a:ext uri="{FF2B5EF4-FFF2-40B4-BE49-F238E27FC236}">
                <a16:creationId xmlns="" xmlns:a16="http://schemas.microsoft.com/office/drawing/2014/main" id="{92005C0D-0B5D-4DD8-B084-5A985C7C5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340490"/>
            <a:ext cx="2349908" cy="1566606"/>
          </a:xfrm>
          <a:prstGeom prst="rect">
            <a:avLst/>
          </a:prstGeom>
        </p:spPr>
      </p:pic>
      <p:pic>
        <p:nvPicPr>
          <p:cNvPr id="5" name="图片 4">
            <a:extLst>
              <a:ext uri="{FF2B5EF4-FFF2-40B4-BE49-F238E27FC236}">
                <a16:creationId xmlns="" xmlns:a16="http://schemas.microsoft.com/office/drawing/2014/main" id="{584F3449-E212-4363-BFE7-0A71615B7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1" y="3048000"/>
            <a:ext cx="1435899" cy="1914532"/>
          </a:xfrm>
          <a:prstGeom prst="rect">
            <a:avLst/>
          </a:prstGeom>
        </p:spPr>
      </p:pic>
      <p:sp>
        <p:nvSpPr>
          <p:cNvPr id="6" name="标题 1"/>
          <p:cNvSpPr txBox="1">
            <a:spLocks/>
          </p:cNvSpPr>
          <p:nvPr/>
        </p:nvSpPr>
        <p:spPr>
          <a:xfrm>
            <a:off x="274372" y="419100"/>
            <a:ext cx="6572250" cy="351045"/>
          </a:xfrm>
          <a:prstGeom prst="rect">
            <a:avLst/>
          </a:prstGeom>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1425" tIns="21425" rIns="21425" bIns="21425" numCol="1" spcCol="38090" rtlCol="0" anchor="t" anchorCtr="0" compatLnSpc="1">
            <a:prstTxWarp prst="textNoShape">
              <a:avLst/>
            </a:prstTxWarp>
            <a:spAutoFit/>
          </a:bodyPr>
          <a:lstStyle>
            <a:lvl1pPr algn="l" rtl="0" eaLnBrk="0" fontAlgn="base" hangingPunct="0">
              <a:spcBef>
                <a:spcPct val="0"/>
              </a:spcBef>
              <a:spcAft>
                <a:spcPct val="0"/>
              </a:spcAft>
              <a:defRPr sz="320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pPr defTabSz="214245" latinLnBrk="1">
              <a:spcBef>
                <a:spcPts val="0"/>
              </a:spcBef>
            </a:pPr>
            <a:r>
              <a:rPr lang="en-US" altLang="zh-CN" sz="2000" kern="0">
                <a:ea typeface="楷体_GB2312" pitchFamily="49" charset="-122"/>
                <a:cs typeface="+mn-cs"/>
              </a:rPr>
              <a:t>1)</a:t>
            </a:r>
            <a:r>
              <a:rPr lang="zh-CN" altLang="en-US" sz="2000" kern="0" dirty="0">
                <a:ea typeface="楷体_GB2312" pitchFamily="49" charset="-122"/>
                <a:cs typeface="+mn-cs"/>
              </a:rPr>
              <a:t> </a:t>
            </a:r>
            <a:r>
              <a:rPr lang="en-US" altLang="zh-CN" sz="2000" kern="0" dirty="0">
                <a:ea typeface="楷体_GB2312" pitchFamily="49" charset="-122"/>
                <a:cs typeface="+mn-cs"/>
              </a:rPr>
              <a:t>Space-based</a:t>
            </a:r>
            <a:r>
              <a:rPr lang="zh-CN" altLang="en-US" sz="2000" kern="0" dirty="0">
                <a:ea typeface="楷体_GB2312" pitchFamily="49" charset="-122"/>
                <a:cs typeface="+mn-cs"/>
              </a:rPr>
              <a:t> </a:t>
            </a:r>
            <a:r>
              <a:rPr lang="en-US" altLang="zh-CN" sz="2000" kern="0" dirty="0">
                <a:ea typeface="楷体_GB2312" pitchFamily="49" charset="-122"/>
                <a:cs typeface="+mn-cs"/>
              </a:rPr>
              <a:t>data</a:t>
            </a:r>
            <a:r>
              <a:rPr lang="zh-CN" altLang="en-US" sz="2000" kern="0" dirty="0">
                <a:ea typeface="楷体_GB2312" pitchFamily="49" charset="-122"/>
                <a:cs typeface="+mn-cs"/>
              </a:rPr>
              <a:t> </a:t>
            </a:r>
            <a:r>
              <a:rPr lang="en-US" altLang="zh-CN" sz="2000" kern="0" dirty="0">
                <a:ea typeface="楷体_GB2312" pitchFamily="49" charset="-122"/>
                <a:cs typeface="+mn-cs"/>
              </a:rPr>
              <a:t>services</a:t>
            </a:r>
            <a:endParaRPr lang="zh-CN" altLang="en-US" sz="2000" kern="0" dirty="0">
              <a:ea typeface="楷体_GB2312" pitchFamily="49" charset="-122"/>
              <a:cs typeface="+mn-cs"/>
            </a:endParaRPr>
          </a:p>
        </p:txBody>
      </p:sp>
    </p:spTree>
    <p:extLst>
      <p:ext uri="{BB962C8B-B14F-4D97-AF65-F5344CB8AC3E}">
        <p14:creationId xmlns:p14="http://schemas.microsoft.com/office/powerpoint/2010/main" val="1980484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06" y="1516430"/>
            <a:ext cx="4642398" cy="3785652"/>
          </a:xfrm>
          <a:prstGeom prst="rect">
            <a:avLst/>
          </a:prstGeom>
        </p:spPr>
        <p:txBody>
          <a:bodyPr wrap="square">
            <a:spAutoFit/>
          </a:bodyPr>
          <a:lstStyle/>
          <a:p>
            <a:pPr algn="just">
              <a:buFont typeface="Wingdings" panose="05000000000000000000" pitchFamily="2" charset="2"/>
              <a:buChar char="Ø"/>
            </a:pPr>
            <a:r>
              <a:rPr lang="en-US" altLang="zh-CN" sz="1600" dirty="0"/>
              <a:t>FY-4 series is China’s second-generation quantitative remote sensing geostationary meteorological satellites. It is the most advanced meteorological satellite in the modern </a:t>
            </a:r>
            <a:r>
              <a:rPr lang="en-US" altLang="zh-CN" sz="1600" dirty="0" err="1"/>
              <a:t>era.Its</a:t>
            </a:r>
            <a:r>
              <a:rPr lang="en-US" altLang="zh-CN" sz="1600" dirty="0"/>
              <a:t> successive and stable operation, enabled by the three-axis stabilization used to upgrade the FY-2 attitude control system of spin stabilization, significantly improves China’s geostationary meteorological satellite detection and observation standards. FY-4 is the first satellite in the </a:t>
            </a:r>
            <a:r>
              <a:rPr lang="en-US" altLang="zh-CN" sz="1600" dirty="0" err="1"/>
              <a:t>worId</a:t>
            </a:r>
            <a:r>
              <a:rPr lang="en-US" altLang="zh-CN" sz="1600" dirty="0"/>
              <a:t> that accomplished hyper-spectral vertical atmospheric sounding from geostationary orbit, to acquire atmospheric temperature and water</a:t>
            </a:r>
            <a:r>
              <a:rPr lang="zh-CN" altLang="en-US" sz="1600" dirty="0"/>
              <a:t> </a:t>
            </a:r>
            <a:r>
              <a:rPr lang="en-US" altLang="zh-CN" sz="1600" dirty="0"/>
              <a:t>vapor profile with a high-frequency high-precision vertical observation of the atmosphere.</a:t>
            </a:r>
          </a:p>
        </p:txBody>
      </p:sp>
      <p:pic>
        <p:nvPicPr>
          <p:cNvPr id="3" name="图片 2">
            <a:extLst>
              <a:ext uri="{FF2B5EF4-FFF2-40B4-BE49-F238E27FC236}">
                <a16:creationId xmlns="" xmlns:a16="http://schemas.microsoft.com/office/drawing/2014/main" id="{00D52428-7D05-4030-8621-82DA5ED23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000" y="3409256"/>
            <a:ext cx="2349500" cy="1762125"/>
          </a:xfrm>
          <a:prstGeom prst="rect">
            <a:avLst/>
          </a:prstGeom>
        </p:spPr>
      </p:pic>
      <p:pic>
        <p:nvPicPr>
          <p:cNvPr id="4" name="图片 3">
            <a:extLst>
              <a:ext uri="{FF2B5EF4-FFF2-40B4-BE49-F238E27FC236}">
                <a16:creationId xmlns="" xmlns:a16="http://schemas.microsoft.com/office/drawing/2014/main" id="{F29BF42E-A3AB-4134-8B8E-6A172CF0E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9117" y="1651000"/>
            <a:ext cx="2379383" cy="1575175"/>
          </a:xfrm>
          <a:prstGeom prst="rect">
            <a:avLst/>
          </a:prstGeom>
        </p:spPr>
      </p:pic>
      <p:sp>
        <p:nvSpPr>
          <p:cNvPr id="6" name="矩形 5"/>
          <p:cNvSpPr/>
          <p:nvPr/>
        </p:nvSpPr>
        <p:spPr>
          <a:xfrm>
            <a:off x="63500" y="1036143"/>
            <a:ext cx="4635500" cy="348878"/>
          </a:xfrm>
          <a:prstGeom prst="rect">
            <a:avLst/>
          </a:prstGeom>
        </p:spPr>
        <p:txBody>
          <a:bodyPr wrap="square">
            <a:spAutoFit/>
          </a:bodyPr>
          <a:lstStyle/>
          <a:p>
            <a:r>
              <a:rPr lang="en-US" altLang="zh-CN" sz="1667" b="1" dirty="0">
                <a:solidFill>
                  <a:schemeClr val="accent1">
                    <a:lumMod val="75000"/>
                  </a:schemeClr>
                </a:solidFill>
              </a:rPr>
              <a:t>FY-4 Direct</a:t>
            </a:r>
            <a:r>
              <a:rPr lang="zh-CN" altLang="en-US" sz="1667" b="1" dirty="0">
                <a:solidFill>
                  <a:schemeClr val="accent1">
                    <a:lumMod val="75000"/>
                  </a:schemeClr>
                </a:solidFill>
              </a:rPr>
              <a:t> </a:t>
            </a:r>
            <a:r>
              <a:rPr lang="en-US" altLang="zh-CN" sz="1667" b="1" dirty="0">
                <a:solidFill>
                  <a:schemeClr val="accent1">
                    <a:lumMod val="75000"/>
                  </a:schemeClr>
                </a:solidFill>
              </a:rPr>
              <a:t>Receiving</a:t>
            </a:r>
            <a:r>
              <a:rPr lang="zh-CN" altLang="en-US" sz="1667" b="1" dirty="0">
                <a:solidFill>
                  <a:schemeClr val="accent1">
                    <a:lumMod val="75000"/>
                  </a:schemeClr>
                </a:solidFill>
              </a:rPr>
              <a:t> </a:t>
            </a:r>
            <a:r>
              <a:rPr lang="en-US" altLang="zh-CN" sz="1667" b="1" dirty="0">
                <a:solidFill>
                  <a:schemeClr val="accent1">
                    <a:lumMod val="75000"/>
                  </a:schemeClr>
                </a:solidFill>
              </a:rPr>
              <a:t>Station</a:t>
            </a:r>
            <a:endParaRPr lang="zh-CN" altLang="en-US" sz="1667" b="1" dirty="0">
              <a:solidFill>
                <a:schemeClr val="accent1">
                  <a:lumMod val="75000"/>
                </a:schemeClr>
              </a:solidFill>
            </a:endParaRPr>
          </a:p>
        </p:txBody>
      </p:sp>
      <p:sp>
        <p:nvSpPr>
          <p:cNvPr id="7" name="标题 1"/>
          <p:cNvSpPr txBox="1">
            <a:spLocks/>
          </p:cNvSpPr>
          <p:nvPr/>
        </p:nvSpPr>
        <p:spPr>
          <a:xfrm>
            <a:off x="228600" y="419100"/>
            <a:ext cx="6572250" cy="351045"/>
          </a:xfrm>
          <a:prstGeom prst="rect">
            <a:avLst/>
          </a:prstGeom>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21425" tIns="21425" rIns="21425" bIns="21425" numCol="1" spcCol="38090" rtlCol="0" anchor="t" anchorCtr="0" compatLnSpc="1">
            <a:prstTxWarp prst="textNoShape">
              <a:avLst/>
            </a:prstTxWarp>
            <a:spAutoFit/>
          </a:bodyPr>
          <a:lstStyle>
            <a:lvl1pPr algn="l" rtl="0" eaLnBrk="0" fontAlgn="base" hangingPunct="0">
              <a:spcBef>
                <a:spcPct val="0"/>
              </a:spcBef>
              <a:spcAft>
                <a:spcPct val="0"/>
              </a:spcAft>
              <a:defRPr sz="320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pPr defTabSz="214245" latinLnBrk="1">
              <a:spcBef>
                <a:spcPts val="0"/>
              </a:spcBef>
            </a:pPr>
            <a:r>
              <a:rPr lang="en-US" altLang="zh-CN" sz="2000" kern="0">
                <a:ea typeface="楷体_GB2312" pitchFamily="49" charset="-122"/>
                <a:cs typeface="+mn-cs"/>
              </a:rPr>
              <a:t>1)</a:t>
            </a:r>
            <a:r>
              <a:rPr lang="zh-CN" altLang="en-US" sz="2000" kern="0" dirty="0">
                <a:ea typeface="楷体_GB2312" pitchFamily="49" charset="-122"/>
                <a:cs typeface="+mn-cs"/>
              </a:rPr>
              <a:t> </a:t>
            </a:r>
            <a:r>
              <a:rPr lang="en-US" altLang="zh-CN" sz="2000" kern="0" dirty="0">
                <a:ea typeface="楷体_GB2312" pitchFamily="49" charset="-122"/>
                <a:cs typeface="+mn-cs"/>
              </a:rPr>
              <a:t>Space-based</a:t>
            </a:r>
            <a:r>
              <a:rPr lang="zh-CN" altLang="en-US" sz="2000" kern="0" dirty="0">
                <a:ea typeface="楷体_GB2312" pitchFamily="49" charset="-122"/>
                <a:cs typeface="+mn-cs"/>
              </a:rPr>
              <a:t> </a:t>
            </a:r>
            <a:r>
              <a:rPr lang="en-US" altLang="zh-CN" sz="2000" kern="0" dirty="0">
                <a:ea typeface="楷体_GB2312" pitchFamily="49" charset="-122"/>
                <a:cs typeface="+mn-cs"/>
              </a:rPr>
              <a:t>data</a:t>
            </a:r>
            <a:r>
              <a:rPr lang="zh-CN" altLang="en-US" sz="2000" kern="0" dirty="0">
                <a:ea typeface="楷体_GB2312" pitchFamily="49" charset="-122"/>
                <a:cs typeface="+mn-cs"/>
              </a:rPr>
              <a:t> </a:t>
            </a:r>
            <a:r>
              <a:rPr lang="en-US" altLang="zh-CN" sz="2000" kern="0" dirty="0">
                <a:ea typeface="楷体_GB2312" pitchFamily="49" charset="-122"/>
                <a:cs typeface="+mn-cs"/>
              </a:rPr>
              <a:t>services</a:t>
            </a:r>
            <a:endParaRPr lang="zh-CN" altLang="en-US" sz="2000" kern="0" dirty="0">
              <a:ea typeface="楷体_GB2312" pitchFamily="49" charset="-122"/>
              <a:cs typeface="+mn-cs"/>
            </a:endParaRPr>
          </a:p>
        </p:txBody>
      </p:sp>
    </p:spTree>
    <p:extLst>
      <p:ext uri="{BB962C8B-B14F-4D97-AF65-F5344CB8AC3E}">
        <p14:creationId xmlns:p14="http://schemas.microsoft.com/office/powerpoint/2010/main" val="1779806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301750"/>
            <a:ext cx="3782786" cy="3545417"/>
          </a:xfrm>
        </p:spPr>
        <p:txBody>
          <a:bodyPr/>
          <a:lstStyle/>
          <a:p>
            <a:r>
              <a:rPr kumimoji="1" lang="en-US" altLang="zh-CN" sz="2000" dirty="0"/>
              <a:t> FY-3 preprocessing software packages are freely access to all NMHs</a:t>
            </a:r>
          </a:p>
          <a:p>
            <a:pPr lvl="1"/>
            <a:r>
              <a:rPr kumimoji="1" lang="en-US" altLang="zh-CN" sz="1500" dirty="0">
                <a:solidFill>
                  <a:schemeClr val="tx2">
                    <a:lumMod val="60000"/>
                    <a:lumOff val="40000"/>
                  </a:schemeClr>
                </a:solidFill>
              </a:rPr>
              <a:t>FY-3B/C: MERSI, VIRR, IRAS, MWHS,MWTS and MWRI</a:t>
            </a:r>
          </a:p>
          <a:p>
            <a:pPr lvl="1"/>
            <a:r>
              <a:rPr kumimoji="1" lang="en-US" altLang="zh-CN" sz="1500" dirty="0">
                <a:solidFill>
                  <a:schemeClr val="tx2">
                    <a:lumMod val="60000"/>
                    <a:lumOff val="40000"/>
                  </a:schemeClr>
                </a:solidFill>
              </a:rPr>
              <a:t>FY-3D: MERSI, HIRAS, MWHS, MWTS, and MWRI</a:t>
            </a:r>
          </a:p>
          <a:p>
            <a:r>
              <a:rPr kumimoji="1" lang="en-US" altLang="zh-CN" sz="2000" dirty="0"/>
              <a:t>How to apply?</a:t>
            </a:r>
          </a:p>
          <a:p>
            <a:pPr lvl="1"/>
            <a:r>
              <a:rPr kumimoji="1" lang="en-US" altLang="zh-CN" sz="1667" dirty="0">
                <a:solidFill>
                  <a:schemeClr val="tx2">
                    <a:lumMod val="60000"/>
                    <a:lumOff val="40000"/>
                  </a:schemeClr>
                </a:solidFill>
              </a:rPr>
              <a:t>Application form: </a:t>
            </a:r>
            <a:r>
              <a:rPr kumimoji="1" lang="en-US" altLang="zh-CN" sz="1167" dirty="0">
                <a:solidFill>
                  <a:schemeClr val="tx2">
                    <a:lumMod val="60000"/>
                    <a:lumOff val="40000"/>
                  </a:schemeClr>
                </a:solidFill>
              </a:rPr>
              <a:t>http://</a:t>
            </a:r>
            <a:r>
              <a:rPr kumimoji="1" lang="en-US" altLang="zh-CN" sz="1167" dirty="0" err="1">
                <a:solidFill>
                  <a:schemeClr val="tx2">
                    <a:lumMod val="60000"/>
                    <a:lumOff val="40000"/>
                  </a:schemeClr>
                </a:solidFill>
              </a:rPr>
              <a:t>data.nsmc.org.cn</a:t>
            </a:r>
            <a:r>
              <a:rPr kumimoji="1" lang="en-US" altLang="zh-CN" sz="1167" dirty="0">
                <a:solidFill>
                  <a:schemeClr val="tx2">
                    <a:lumMod val="60000"/>
                    <a:lumOff val="40000"/>
                  </a:schemeClr>
                </a:solidFill>
              </a:rPr>
              <a:t>/</a:t>
            </a:r>
            <a:r>
              <a:rPr kumimoji="1" lang="en-US" altLang="zh-CN" sz="1167" dirty="0" err="1">
                <a:solidFill>
                  <a:schemeClr val="tx2">
                    <a:lumMod val="60000"/>
                    <a:lumOff val="40000"/>
                  </a:schemeClr>
                </a:solidFill>
              </a:rPr>
              <a:t>PortalSite</a:t>
            </a:r>
            <a:r>
              <a:rPr kumimoji="1" lang="en-US" altLang="zh-CN" sz="1167" dirty="0">
                <a:solidFill>
                  <a:schemeClr val="tx2">
                    <a:lumMod val="60000"/>
                    <a:lumOff val="40000"/>
                  </a:schemeClr>
                </a:solidFill>
              </a:rPr>
              <a:t>/</a:t>
            </a:r>
            <a:r>
              <a:rPr kumimoji="1" lang="en-US" altLang="zh-CN" sz="1167" dirty="0" err="1">
                <a:solidFill>
                  <a:schemeClr val="tx2">
                    <a:lumMod val="60000"/>
                    <a:lumOff val="40000"/>
                  </a:schemeClr>
                </a:solidFill>
              </a:rPr>
              <a:t>StaticContent</a:t>
            </a:r>
            <a:r>
              <a:rPr kumimoji="1" lang="en-US" altLang="zh-CN" sz="1167" dirty="0">
                <a:solidFill>
                  <a:schemeClr val="tx2">
                    <a:lumMod val="60000"/>
                    <a:lumOff val="40000"/>
                  </a:schemeClr>
                </a:solidFill>
              </a:rPr>
              <a:t>/</a:t>
            </a:r>
            <a:r>
              <a:rPr kumimoji="1" lang="en-US" altLang="zh-CN" sz="1167" dirty="0" err="1">
                <a:solidFill>
                  <a:schemeClr val="tx2">
                    <a:lumMod val="60000"/>
                    <a:lumOff val="40000"/>
                  </a:schemeClr>
                </a:solidFill>
              </a:rPr>
              <a:t>DocumentDownload.aspx?TypeID</a:t>
            </a:r>
            <a:r>
              <a:rPr kumimoji="1" lang="en-US" altLang="zh-CN" sz="1167" dirty="0">
                <a:solidFill>
                  <a:schemeClr val="tx2">
                    <a:lumMod val="60000"/>
                    <a:lumOff val="40000"/>
                  </a:schemeClr>
                </a:solidFill>
              </a:rPr>
              <a:t>=8</a:t>
            </a:r>
            <a:endParaRPr kumimoji="1" lang="en-US" altLang="zh-CN" sz="1667" dirty="0">
              <a:solidFill>
                <a:schemeClr val="tx2">
                  <a:lumMod val="60000"/>
                  <a:lumOff val="40000"/>
                </a:schemeClr>
              </a:solidFill>
            </a:endParaRPr>
          </a:p>
        </p:txBody>
      </p:sp>
      <p:sp>
        <p:nvSpPr>
          <p:cNvPr id="7" name="标题 1"/>
          <p:cNvSpPr txBox="1">
            <a:spLocks/>
          </p:cNvSpPr>
          <p:nvPr/>
        </p:nvSpPr>
        <p:spPr bwMode="white">
          <a:xfrm>
            <a:off x="228600" y="419100"/>
            <a:ext cx="6572250" cy="351045"/>
          </a:xfrm>
          <a:prstGeom prst="rect">
            <a:avLst/>
          </a:prstGeom>
          <a:ln w="12700" cap="flat">
            <a:noFill/>
            <a:miter lim="400000"/>
            <a:headEnd/>
            <a:tailEnd/>
          </a:ln>
        </p:spPr>
        <p:style>
          <a:lnRef idx="0">
            <a:scrgbClr r="0" g="0" b="0"/>
          </a:lnRef>
          <a:fillRef idx="0">
            <a:scrgbClr r="0" g="0" b="0"/>
          </a:fillRef>
          <a:effectRef idx="0">
            <a:scrgbClr r="0" g="0" b="0"/>
          </a:effectRef>
          <a:fontRef idx="none"/>
        </p:style>
        <p:txBody>
          <a:bodyPr rot="0" spcFirstLastPara="1" vertOverflow="overflow" horzOverflow="overflow" vert="horz" wrap="square" lIns="21425" tIns="21425" rIns="21425" bIns="21425" numCol="1" spcCol="38090" rtlCol="0" anchor="t" anchorCtr="0" compatLnSpc="1">
            <a:prstTxWarp prst="textNoShape">
              <a:avLst/>
            </a:prstTxWarp>
            <a:spAutoFit/>
          </a:bodyPr>
          <a:lstStyle>
            <a:lvl1pPr algn="l" rtl="0" eaLnBrk="0" fontAlgn="base" hangingPunct="0">
              <a:spcBef>
                <a:spcPct val="0"/>
              </a:spcBef>
              <a:spcAft>
                <a:spcPct val="0"/>
              </a:spcAft>
              <a:defRPr sz="3200" baseline="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pPr defTabSz="214245" latinLnBrk="1">
              <a:spcBef>
                <a:spcPts val="0"/>
              </a:spcBef>
            </a:pPr>
            <a:r>
              <a:rPr lang="en-US" altLang="zh-CN" sz="2000" kern="0">
                <a:ea typeface="楷体_GB2312" pitchFamily="49" charset="-122"/>
                <a:cs typeface="+mn-cs"/>
              </a:rPr>
              <a:t>1)</a:t>
            </a:r>
            <a:r>
              <a:rPr lang="zh-CN" altLang="en-US" sz="2000" kern="0" dirty="0">
                <a:ea typeface="楷体_GB2312" pitchFamily="49" charset="-122"/>
                <a:cs typeface="+mn-cs"/>
              </a:rPr>
              <a:t> </a:t>
            </a:r>
            <a:r>
              <a:rPr lang="en-US" altLang="zh-CN" sz="2000" kern="0" dirty="0">
                <a:ea typeface="楷体_GB2312" pitchFamily="49" charset="-122"/>
                <a:cs typeface="+mn-cs"/>
              </a:rPr>
              <a:t>Space-based</a:t>
            </a:r>
            <a:r>
              <a:rPr lang="zh-CN" altLang="en-US" sz="2000" kern="0" dirty="0">
                <a:ea typeface="楷体_GB2312" pitchFamily="49" charset="-122"/>
                <a:cs typeface="+mn-cs"/>
              </a:rPr>
              <a:t> </a:t>
            </a:r>
            <a:r>
              <a:rPr lang="en-US" altLang="zh-CN" sz="2000" kern="0" dirty="0">
                <a:ea typeface="楷体_GB2312" pitchFamily="49" charset="-122"/>
                <a:cs typeface="+mn-cs"/>
              </a:rPr>
              <a:t>data</a:t>
            </a:r>
            <a:r>
              <a:rPr lang="zh-CN" altLang="en-US" sz="2000" kern="0" dirty="0">
                <a:ea typeface="楷体_GB2312" pitchFamily="49" charset="-122"/>
                <a:cs typeface="+mn-cs"/>
              </a:rPr>
              <a:t> </a:t>
            </a:r>
            <a:r>
              <a:rPr lang="en-US" altLang="zh-CN" sz="2000" kern="0" dirty="0">
                <a:ea typeface="楷体_GB2312" pitchFamily="49" charset="-122"/>
                <a:cs typeface="+mn-cs"/>
              </a:rPr>
              <a:t>services</a:t>
            </a:r>
            <a:endParaRPr lang="zh-CN" altLang="en-US" sz="2000" kern="0" dirty="0">
              <a:ea typeface="楷体_GB2312" pitchFamily="49" charset="-122"/>
              <a:cs typeface="+mn-cs"/>
            </a:endParaRPr>
          </a:p>
        </p:txBody>
      </p:sp>
      <p:pic>
        <p:nvPicPr>
          <p:cNvPr id="6" name="图片 5">
            <a:extLst>
              <a:ext uri="{FF2B5EF4-FFF2-40B4-BE49-F238E27FC236}">
                <a16:creationId xmlns="" xmlns:a16="http://schemas.microsoft.com/office/drawing/2014/main" id="{4E75FEFE-7FA4-4D5F-AAC1-6696FB53D3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877"/>
          <a:stretch/>
        </p:blipFill>
        <p:spPr>
          <a:xfrm>
            <a:off x="3799609" y="1336881"/>
            <a:ext cx="3640733" cy="3991099"/>
          </a:xfrm>
          <a:prstGeom prst="rect">
            <a:avLst/>
          </a:prstGeom>
        </p:spPr>
      </p:pic>
    </p:spTree>
    <p:extLst>
      <p:ext uri="{BB962C8B-B14F-4D97-AF65-F5344CB8AC3E}">
        <p14:creationId xmlns:p14="http://schemas.microsoft.com/office/powerpoint/2010/main" val="121943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6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EONETCast Users Worldwide April 2016">
            <a:extLst>
              <a:ext uri="{FF2B5EF4-FFF2-40B4-BE49-F238E27FC236}">
                <a16:creationId xmlns="" xmlns:a16="http://schemas.microsoft.com/office/drawing/2014/main" id="{4D2A344E-4C80-4C21-AD44-95558C6A2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50" y="1698060"/>
            <a:ext cx="5530783" cy="3125398"/>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 xmlns:a16="http://schemas.microsoft.com/office/drawing/2014/main" id="{68A62ED4-A75B-446B-9164-D05992CA3DAF}"/>
              </a:ext>
            </a:extLst>
          </p:cNvPr>
          <p:cNvSpPr txBox="1"/>
          <p:nvPr/>
        </p:nvSpPr>
        <p:spPr>
          <a:xfrm>
            <a:off x="1593783" y="4816392"/>
            <a:ext cx="4814138" cy="369332"/>
          </a:xfrm>
          <a:prstGeom prst="rect">
            <a:avLst/>
          </a:prstGeom>
          <a:noFill/>
        </p:spPr>
        <p:txBody>
          <a:bodyPr wrap="none" rtlCol="0">
            <a:spAutoFit/>
          </a:bodyPr>
          <a:lstStyle/>
          <a:p>
            <a:r>
              <a:rPr lang="en-US" altLang="zh-CN" dirty="0" err="1"/>
              <a:t>CMACast</a:t>
            </a:r>
            <a:r>
              <a:rPr lang="en-US" altLang="zh-CN" dirty="0"/>
              <a:t>  has been deployed in 19 countries</a:t>
            </a:r>
            <a:endParaRPr lang="zh-CN" altLang="en-US" dirty="0"/>
          </a:p>
        </p:txBody>
      </p:sp>
      <p:sp>
        <p:nvSpPr>
          <p:cNvPr id="6" name="文本框 5">
            <a:extLst>
              <a:ext uri="{FF2B5EF4-FFF2-40B4-BE49-F238E27FC236}">
                <a16:creationId xmlns="" xmlns:a16="http://schemas.microsoft.com/office/drawing/2014/main" id="{54AEDFBA-03DB-4C2B-B405-0ECB7937AC78}"/>
              </a:ext>
            </a:extLst>
          </p:cNvPr>
          <p:cNvSpPr txBox="1"/>
          <p:nvPr/>
        </p:nvSpPr>
        <p:spPr>
          <a:xfrm>
            <a:off x="1397000" y="1270000"/>
            <a:ext cx="5493940" cy="369332"/>
          </a:xfrm>
          <a:prstGeom prst="rect">
            <a:avLst/>
          </a:prstGeom>
          <a:noFill/>
        </p:spPr>
        <p:txBody>
          <a:bodyPr wrap="none" rtlCol="0">
            <a:spAutoFit/>
          </a:bodyPr>
          <a:lstStyle/>
          <a:p>
            <a:r>
              <a:rPr lang="en-US" altLang="zh-CN" dirty="0"/>
              <a:t>CMA satellite data broadcasting system (</a:t>
            </a:r>
            <a:r>
              <a:rPr lang="en-US" altLang="zh-CN" dirty="0" err="1"/>
              <a:t>CMACast</a:t>
            </a:r>
            <a:r>
              <a:rPr lang="en-US" altLang="zh-CN" dirty="0"/>
              <a:t>)</a:t>
            </a:r>
            <a:r>
              <a:rPr lang="zh-CN" altLang="en-US" dirty="0"/>
              <a:t> </a:t>
            </a:r>
          </a:p>
        </p:txBody>
      </p:sp>
      <p:sp>
        <p:nvSpPr>
          <p:cNvPr id="7" name="标题 1"/>
          <p:cNvSpPr>
            <a:spLocks noGrp="1"/>
          </p:cNvSpPr>
          <p:nvPr>
            <p:ph type="title"/>
          </p:nvPr>
        </p:nvSpPr>
        <p:spPr>
          <a:xfrm>
            <a:off x="200416" y="524233"/>
            <a:ext cx="6572250" cy="351045"/>
          </a:xfr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1425" tIns="21425" rIns="21425" bIns="21425" numCol="1" spcCol="38090" rtlCol="0" anchor="t" anchorCtr="0" compatLnSpc="1">
            <a:prstTxWarp prst="textNoShape">
              <a:avLst/>
            </a:prstTxWarp>
            <a:spAutoFit/>
          </a:bodyPr>
          <a:lstStyle/>
          <a:p>
            <a:pPr defTabSz="214245" latinLnBrk="1">
              <a:spcBef>
                <a:spcPts val="0"/>
              </a:spcBef>
            </a:pPr>
            <a:r>
              <a:rPr lang="en-US" altLang="zh-CN" sz="2000" cap="none" dirty="0">
                <a:ea typeface="楷体_GB2312" pitchFamily="49" charset="-122"/>
                <a:cs typeface="+mn-cs"/>
              </a:rPr>
              <a:t>1)</a:t>
            </a:r>
            <a:r>
              <a:rPr lang="zh-CN" altLang="en-US" sz="2000" cap="none" dirty="0">
                <a:ea typeface="楷体_GB2312" pitchFamily="49" charset="-122"/>
                <a:cs typeface="+mn-cs"/>
              </a:rPr>
              <a:t> </a:t>
            </a:r>
            <a:r>
              <a:rPr lang="en-US" altLang="zh-CN" sz="2000" cap="none" dirty="0">
                <a:ea typeface="楷体_GB2312" pitchFamily="49" charset="-122"/>
                <a:cs typeface="+mn-cs"/>
              </a:rPr>
              <a:t>Space-based</a:t>
            </a:r>
            <a:r>
              <a:rPr lang="zh-CN" altLang="en-US" sz="2000" cap="none" dirty="0">
                <a:ea typeface="楷体_GB2312" pitchFamily="49" charset="-122"/>
                <a:cs typeface="+mn-cs"/>
              </a:rPr>
              <a:t> </a:t>
            </a:r>
            <a:r>
              <a:rPr lang="en-US" altLang="zh-CN" sz="2000" cap="none" dirty="0">
                <a:ea typeface="楷体_GB2312" pitchFamily="49" charset="-122"/>
                <a:cs typeface="+mn-cs"/>
              </a:rPr>
              <a:t>data</a:t>
            </a:r>
            <a:r>
              <a:rPr lang="zh-CN" altLang="en-US" sz="2000" cap="none" dirty="0">
                <a:ea typeface="楷体_GB2312" pitchFamily="49" charset="-122"/>
                <a:cs typeface="+mn-cs"/>
              </a:rPr>
              <a:t> </a:t>
            </a:r>
            <a:r>
              <a:rPr lang="en-US" altLang="zh-CN" sz="2000" cap="none" dirty="0">
                <a:ea typeface="楷体_GB2312" pitchFamily="49" charset="-122"/>
                <a:cs typeface="+mn-cs"/>
              </a:rPr>
              <a:t>services</a:t>
            </a:r>
            <a:endParaRPr lang="zh-CN" altLang="en-US" sz="2000" cap="none" dirty="0">
              <a:ea typeface="楷体_GB2312" pitchFamily="49" charset="-122"/>
              <a:cs typeface="+mn-cs"/>
            </a:endParaRPr>
          </a:p>
        </p:txBody>
      </p:sp>
    </p:spTree>
    <p:extLst>
      <p:ext uri="{BB962C8B-B14F-4D97-AF65-F5344CB8AC3E}">
        <p14:creationId xmlns:p14="http://schemas.microsoft.com/office/powerpoint/2010/main" val="151133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 xmlns:a16="http://schemas.microsoft.com/office/drawing/2014/main" id="{551E9DAF-EFDD-4FB0-BF33-893BFFBBEF86}"/>
              </a:ext>
            </a:extLst>
          </p:cNvPr>
          <p:cNvGraphicFramePr>
            <a:graphicFrameLocks noGrp="1"/>
          </p:cNvGraphicFramePr>
          <p:nvPr>
            <p:extLst>
              <p:ext uri="{D42A27DB-BD31-4B8C-83A1-F6EECF244321}">
                <p14:modId xmlns:p14="http://schemas.microsoft.com/office/powerpoint/2010/main" val="1767127218"/>
              </p:ext>
            </p:extLst>
          </p:nvPr>
        </p:nvGraphicFramePr>
        <p:xfrm>
          <a:off x="85516" y="1910568"/>
          <a:ext cx="7089984" cy="2833693"/>
        </p:xfrm>
        <a:graphic>
          <a:graphicData uri="http://schemas.openxmlformats.org/drawingml/2006/table">
            <a:tbl>
              <a:tblPr firstRow="1" bandRow="1">
                <a:tableStyleId>{5C22544A-7EE6-4342-B048-85BDC9FD1C3A}</a:tableStyleId>
              </a:tblPr>
              <a:tblGrid>
                <a:gridCol w="1618166">
                  <a:extLst>
                    <a:ext uri="{9D8B030D-6E8A-4147-A177-3AD203B41FA5}">
                      <a16:colId xmlns="" xmlns:a16="http://schemas.microsoft.com/office/drawing/2014/main" val="20000"/>
                    </a:ext>
                  </a:extLst>
                </a:gridCol>
                <a:gridCol w="1313358">
                  <a:extLst>
                    <a:ext uri="{9D8B030D-6E8A-4147-A177-3AD203B41FA5}">
                      <a16:colId xmlns="" xmlns:a16="http://schemas.microsoft.com/office/drawing/2014/main" val="2356720944"/>
                    </a:ext>
                  </a:extLst>
                </a:gridCol>
                <a:gridCol w="1168480">
                  <a:extLst>
                    <a:ext uri="{9D8B030D-6E8A-4147-A177-3AD203B41FA5}">
                      <a16:colId xmlns="" xmlns:a16="http://schemas.microsoft.com/office/drawing/2014/main" val="2280331173"/>
                    </a:ext>
                  </a:extLst>
                </a:gridCol>
                <a:gridCol w="1546602">
                  <a:extLst>
                    <a:ext uri="{9D8B030D-6E8A-4147-A177-3AD203B41FA5}">
                      <a16:colId xmlns="" xmlns:a16="http://schemas.microsoft.com/office/drawing/2014/main" val="2229359855"/>
                    </a:ext>
                  </a:extLst>
                </a:gridCol>
                <a:gridCol w="1443378">
                  <a:extLst>
                    <a:ext uri="{9D8B030D-6E8A-4147-A177-3AD203B41FA5}">
                      <a16:colId xmlns="" xmlns:a16="http://schemas.microsoft.com/office/drawing/2014/main" val="20001"/>
                    </a:ext>
                  </a:extLst>
                </a:gridCol>
              </a:tblGrid>
              <a:tr h="182563">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rPr>
                        <a:t>Type</a:t>
                      </a:r>
                      <a:endParaRPr lang="zh-CN" altLang="en-US" sz="900" dirty="0">
                        <a:latin typeface="微软雅黑" panose="020B0503020204020204" pitchFamily="34" charset="-122"/>
                        <a:ea typeface="微软雅黑" panose="020B0503020204020204" pitchFamily="34" charset="-122"/>
                      </a:endParaRPr>
                    </a:p>
                  </a:txBody>
                  <a:tcPr marL="42863" marR="42863" marT="21432" marB="2143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dirty="0">
                          <a:latin typeface="微软雅黑" panose="020B0503020204020204" pitchFamily="34" charset="-122"/>
                          <a:ea typeface="微软雅黑" panose="020B0503020204020204" pitchFamily="34" charset="-122"/>
                        </a:rPr>
                        <a:t>User</a:t>
                      </a:r>
                      <a:endParaRPr lang="zh-CN" altLang="en-US" sz="900" dirty="0">
                        <a:latin typeface="微软雅黑" panose="020B0503020204020204" pitchFamily="34" charset="-122"/>
                        <a:ea typeface="微软雅黑" panose="020B0503020204020204" pitchFamily="34" charset="-122"/>
                      </a:endParaRPr>
                    </a:p>
                  </a:txBody>
                  <a:tcPr marL="42863" marR="42863" marT="21432" marB="2143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dirty="0">
                          <a:latin typeface="微软雅黑" panose="020B0503020204020204" pitchFamily="34" charset="-122"/>
                          <a:ea typeface="微软雅黑" panose="020B0503020204020204" pitchFamily="34" charset="-122"/>
                        </a:rPr>
                        <a:t>Time</a:t>
                      </a:r>
                      <a:endParaRPr lang="zh-CN" altLang="en-US" sz="900" dirty="0">
                        <a:latin typeface="微软雅黑" panose="020B0503020204020204" pitchFamily="34" charset="-122"/>
                        <a:ea typeface="微软雅黑" panose="020B0503020204020204" pitchFamily="34" charset="-122"/>
                      </a:endParaRPr>
                    </a:p>
                  </a:txBody>
                  <a:tcPr marL="42863" marR="42863" marT="21432" marB="21432"/>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rPr>
                        <a:t>Services</a:t>
                      </a:r>
                      <a:endParaRPr lang="zh-CN" altLang="en-US" sz="900" dirty="0">
                        <a:latin typeface="微软雅黑" panose="020B0503020204020204" pitchFamily="34" charset="-122"/>
                        <a:ea typeface="微软雅黑" panose="020B0503020204020204" pitchFamily="34" charset="-122"/>
                      </a:endParaRPr>
                    </a:p>
                  </a:txBody>
                  <a:tcPr marL="42863" marR="42863" marT="21432" marB="21432"/>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sym typeface="+mn-ea"/>
                        </a:rPr>
                        <a:t>Protocol</a:t>
                      </a:r>
                      <a:endParaRPr lang="zh-CN" altLang="en-US" sz="900" dirty="0">
                        <a:latin typeface="微软雅黑" panose="020B0503020204020204" pitchFamily="34" charset="-122"/>
                        <a:ea typeface="微软雅黑" panose="020B0503020204020204" pitchFamily="34" charset="-122"/>
                      </a:endParaRPr>
                    </a:p>
                  </a:txBody>
                  <a:tcPr marL="42863" marR="42863" marT="21432" marB="21432"/>
                </a:tc>
                <a:extLst>
                  <a:ext uri="{0D108BD9-81ED-4DB2-BD59-A6C34878D82A}">
                    <a16:rowId xmlns="" xmlns:a16="http://schemas.microsoft.com/office/drawing/2014/main" val="10000"/>
                  </a:ext>
                </a:extLst>
              </a:tr>
              <a:tr h="271463">
                <a:tc rowSpan="2">
                  <a:txBody>
                    <a:bodyPr/>
                    <a:lstStyle/>
                    <a:p>
                      <a:pPr algn="ctr"/>
                      <a:r>
                        <a:rPr lang="en-US" altLang="zh-CN" sz="900" dirty="0">
                          <a:latin typeface="微软雅黑" panose="020B0503020204020204" pitchFamily="34" charset="-122"/>
                          <a:ea typeface="微软雅黑" panose="020B0503020204020204" pitchFamily="34" charset="-122"/>
                        </a:rPr>
                        <a:t>Intranet service</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algn="ctr"/>
                      <a:r>
                        <a:rPr lang="en-US" altLang="zh-CN" sz="900" dirty="0">
                          <a:latin typeface="微软雅黑" panose="020B0503020204020204" pitchFamily="34" charset="-122"/>
                          <a:ea typeface="微软雅黑" panose="020B0503020204020204" pitchFamily="34" charset="-122"/>
                        </a:rPr>
                        <a:t>CMA main users</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p>
                      <a:pPr algn="ctr"/>
                      <a:r>
                        <a:rPr lang="en-US" altLang="zh-CN" sz="900" dirty="0">
                          <a:latin typeface="微软雅黑" panose="020B0503020204020204" pitchFamily="34" charset="-122"/>
                          <a:ea typeface="微软雅黑" panose="020B0503020204020204" pitchFamily="34" charset="-122"/>
                        </a:rPr>
                        <a:t>Real-time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rowSpan="2">
                  <a:txBody>
                    <a:bodyPr/>
                    <a:lstStyle/>
                    <a:p>
                      <a:pPr algn="ctr"/>
                      <a:r>
                        <a:rPr lang="en-US" altLang="zh-CN" sz="900" dirty="0">
                          <a:latin typeface="微软雅黑" panose="020B0503020204020204" pitchFamily="34" charset="-122"/>
                          <a:ea typeface="微软雅黑" panose="020B0503020204020204" pitchFamily="34" charset="-122"/>
                        </a:rPr>
                        <a:t>File access</a:t>
                      </a:r>
                    </a:p>
                  </a:txBody>
                  <a:tcPr marL="42863" marR="42863" marT="21432" marB="21432" anchor="ctr"/>
                </a:tc>
                <a:tc rowSpan="2">
                  <a:txBody>
                    <a:bodyPr/>
                    <a:lstStyle/>
                    <a:p>
                      <a:pPr algn="ctr"/>
                      <a:r>
                        <a:rPr lang="en-US" altLang="zh-CN" sz="900" dirty="0">
                          <a:latin typeface="微软雅黑" panose="020B0503020204020204" pitchFamily="34" charset="-122"/>
                          <a:ea typeface="微软雅黑" panose="020B0503020204020204" pitchFamily="34" charset="-122"/>
                        </a:rPr>
                        <a:t>NAS</a:t>
                      </a:r>
                    </a:p>
                    <a:p>
                      <a:pPr algn="ctr"/>
                      <a:r>
                        <a:rPr lang="en-US" altLang="zh-CN" sz="900" dirty="0">
                          <a:latin typeface="微软雅黑" panose="020B0503020204020204" pitchFamily="34" charset="-122"/>
                          <a:ea typeface="微软雅黑" panose="020B0503020204020204" pitchFamily="34" charset="-122"/>
                        </a:rPr>
                        <a:t>FTP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dirty="0">
                          <a:latin typeface="微软雅黑" panose="020B0503020204020204" pitchFamily="34" charset="-122"/>
                          <a:ea typeface="微软雅黑" panose="020B0503020204020204" pitchFamily="34" charset="-122"/>
                        </a:rPr>
                        <a:t>API</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tc>
                <a:extLst>
                  <a:ext uri="{0D108BD9-81ED-4DB2-BD59-A6C34878D82A}">
                    <a16:rowId xmlns="" xmlns:a16="http://schemas.microsoft.com/office/drawing/2014/main" val="3957464239"/>
                  </a:ext>
                </a:extLst>
              </a:tr>
              <a:tr h="271463">
                <a:tc vMerge="1">
                  <a:txBody>
                    <a:bodyPr/>
                    <a:lstStyle/>
                    <a:p>
                      <a:endParaRPr lang="zh-CN" altLang="en-US"/>
                    </a:p>
                  </a:txBody>
                  <a:tcPr/>
                </a:tc>
                <a:tc>
                  <a:txBody>
                    <a:bodyPr/>
                    <a:lstStyle/>
                    <a:p>
                      <a:pPr algn="ctr"/>
                      <a:r>
                        <a:rPr lang="en-US" altLang="zh-CN" sz="900" dirty="0">
                          <a:latin typeface="微软雅黑" panose="020B0503020204020204" pitchFamily="34" charset="-122"/>
                          <a:ea typeface="微软雅黑" panose="020B0503020204020204" pitchFamily="34" charset="-122"/>
                        </a:rPr>
                        <a:t>CMA intranet users</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p>
                      <a:pPr algn="ctr"/>
                      <a:r>
                        <a:rPr lang="en-US" altLang="zh-CN" sz="900" dirty="0">
                          <a:latin typeface="微软雅黑" panose="020B0503020204020204" pitchFamily="34" charset="-122"/>
                          <a:ea typeface="微软雅黑" panose="020B0503020204020204" pitchFamily="34" charset="-122"/>
                        </a:rPr>
                        <a:t>Real-time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vMerge="1">
                  <a:txBody>
                    <a:bodyPr/>
                    <a:lstStyle/>
                    <a:p>
                      <a:endParaRPr lang="zh-CN" altLang="en-US" dirty="0"/>
                    </a:p>
                  </a:txBody>
                  <a:tcPr/>
                </a:tc>
                <a:tc vMerge="1">
                  <a:txBody>
                    <a:bodyPr/>
                    <a:lstStyle/>
                    <a:p>
                      <a:endParaRPr lang="zh-CN" altLang="en-US"/>
                    </a:p>
                  </a:txBody>
                  <a:tcPr/>
                </a:tc>
                <a:extLst>
                  <a:ext uri="{0D108BD9-81ED-4DB2-BD59-A6C34878D82A}">
                    <a16:rowId xmlns="" xmlns:a16="http://schemas.microsoft.com/office/drawing/2014/main" val="2508069851"/>
                  </a:ext>
                </a:extLst>
              </a:tr>
              <a:tr h="182563">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sym typeface="+mn-ea"/>
                        </a:rPr>
                        <a:t>Website order</a:t>
                      </a:r>
                      <a:endParaRPr lang="zh-CN" altLang="en-US" sz="900" b="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rowSpan="2">
                  <a:txBody>
                    <a:bodyPr/>
                    <a:lstStyle/>
                    <a:p>
                      <a:pPr algn="ctr"/>
                      <a:r>
                        <a:rPr lang="en-US" altLang="zh-CN" sz="900" dirty="0">
                          <a:latin typeface="微软雅黑" panose="020B0503020204020204" pitchFamily="34" charset="-122"/>
                          <a:ea typeface="微软雅黑" panose="020B0503020204020204" pitchFamily="34" charset="-122"/>
                        </a:rPr>
                        <a:t>All user</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p>
                      <a:pPr algn="ctr"/>
                      <a:r>
                        <a:rPr lang="en-US" altLang="zh-CN" sz="900" dirty="0">
                          <a:latin typeface="微软雅黑" panose="020B0503020204020204" pitchFamily="34" charset="-122"/>
                          <a:ea typeface="微软雅黑" panose="020B0503020204020204" pitchFamily="34" charset="-122"/>
                        </a:rPr>
                        <a:t>All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defRPr/>
                      </a:pPr>
                      <a:r>
                        <a:rPr lang="en-US" altLang="zh-CN" sz="900" dirty="0">
                          <a:latin typeface="微软雅黑" panose="020B0503020204020204" pitchFamily="34" charset="-122"/>
                          <a:ea typeface="微软雅黑" panose="020B0503020204020204" pitchFamily="34" charset="-122"/>
                        </a:rPr>
                        <a:t>On-line order</a:t>
                      </a:r>
                    </a:p>
                  </a:txBody>
                  <a:tcPr marL="42863" marR="42863" marT="21432" marB="21432" anchor="ctr">
                    <a:solidFill>
                      <a:srgbClr val="E7E8E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sym typeface="+mn-ea"/>
                        </a:rPr>
                        <a:t>HTTP</a:t>
                      </a:r>
                    </a:p>
                  </a:txBody>
                  <a:tcPr marL="42863" marR="42863" marT="21432" marB="21432" anchor="ctr">
                    <a:solidFill>
                      <a:srgbClr val="E7E8EF"/>
                    </a:solidFill>
                  </a:tcPr>
                </a:tc>
                <a:extLst>
                  <a:ext uri="{0D108BD9-81ED-4DB2-BD59-A6C34878D82A}">
                    <a16:rowId xmlns="" xmlns:a16="http://schemas.microsoft.com/office/drawing/2014/main" val="10002"/>
                  </a:ext>
                </a:extLst>
              </a:tr>
              <a:tr h="271463">
                <a:tc vMerge="1">
                  <a:txBody>
                    <a:bodyPr/>
                    <a:lstStyle/>
                    <a:p>
                      <a:endParaRPr lang="zh-CN" altLang="en-US"/>
                    </a:p>
                  </a:txBody>
                  <a:tcPr/>
                </a:tc>
                <a:tc vMerge="1">
                  <a:txBody>
                    <a:bodyPr/>
                    <a:lstStyle/>
                    <a:p>
                      <a:endParaRPr lang="zh-CN" altLang="en-US"/>
                    </a:p>
                  </a:txBody>
                  <a:tcPr/>
                </a:tc>
                <a:tc>
                  <a:txBody>
                    <a:bodyPr/>
                    <a:lstStyle/>
                    <a:p>
                      <a:pPr algn="ctr"/>
                      <a:r>
                        <a:rPr lang="en-US" altLang="zh-CN" sz="900" dirty="0">
                          <a:latin typeface="微软雅黑" panose="020B0503020204020204" pitchFamily="34" charset="-122"/>
                          <a:ea typeface="微软雅黑" panose="020B0503020204020204" pitchFamily="34" charset="-122"/>
                        </a:rPr>
                        <a:t>Real-time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p>
                      <a:pPr algn="ctr"/>
                      <a:r>
                        <a:rPr lang="en-US" altLang="zh-CN" sz="900" dirty="0">
                          <a:latin typeface="微软雅黑" panose="020B0503020204020204" pitchFamily="34" charset="-122"/>
                          <a:ea typeface="微软雅黑" panose="020B0503020204020204" pitchFamily="34" charset="-122"/>
                        </a:rPr>
                        <a:t>Download</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kern="1200" dirty="0">
                          <a:latin typeface="微软雅黑" panose="020B0503020204020204" pitchFamily="34" charset="-122"/>
                          <a:ea typeface="微软雅黑" panose="020B0503020204020204" pitchFamily="34" charset="-122"/>
                          <a:sym typeface="+mn-ea"/>
                        </a:rPr>
                        <a:t>FTP</a:t>
                      </a:r>
                      <a:endParaRPr lang="zh-CN" altLang="en-US" sz="900" kern="1200" dirty="0">
                        <a:solidFill>
                          <a:schemeClr val="dk1"/>
                        </a:solidFill>
                        <a:latin typeface="微软雅黑" panose="020B0503020204020204" pitchFamily="34" charset="-122"/>
                        <a:ea typeface="微软雅黑" panose="020B0503020204020204" pitchFamily="34" charset="-122"/>
                        <a:cs typeface="+mn-cs"/>
                      </a:endParaRPr>
                    </a:p>
                  </a:txBody>
                  <a:tcPr marL="42863" marR="42863" marT="21432" marB="21432" anchor="ctr">
                    <a:solidFill>
                      <a:srgbClr val="E7E8EF"/>
                    </a:solidFill>
                  </a:tcPr>
                </a:tc>
                <a:extLst>
                  <a:ext uri="{0D108BD9-81ED-4DB2-BD59-A6C34878D82A}">
                    <a16:rowId xmlns="" xmlns:a16="http://schemas.microsoft.com/office/drawing/2014/main" val="3941410465"/>
                  </a:ext>
                </a:extLst>
              </a:tr>
              <a:tr h="271463">
                <a:tc>
                  <a:txBody>
                    <a:bodyPr/>
                    <a:lstStyle/>
                    <a:p>
                      <a:pPr algn="ctr"/>
                      <a:r>
                        <a:rPr lang="en-US" altLang="zh-CN" sz="900" dirty="0">
                          <a:latin typeface="微软雅黑" panose="020B0503020204020204" pitchFamily="34" charset="-122"/>
                          <a:ea typeface="微软雅黑" panose="020B0503020204020204" pitchFamily="34" charset="-122"/>
                        </a:rPr>
                        <a:t>Customize order</a:t>
                      </a:r>
                      <a:endParaRPr lang="zh-CN" altLang="en-US" sz="900" b="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algn="ctr"/>
                      <a:r>
                        <a:rPr lang="en-US" altLang="zh-CN" sz="900" dirty="0">
                          <a:latin typeface="微软雅黑" panose="020B0503020204020204" pitchFamily="34" charset="-122"/>
                          <a:ea typeface="微软雅黑" panose="020B0503020204020204" pitchFamily="34" charset="-122"/>
                        </a:rPr>
                        <a:t>Agreement user</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algn="ctr"/>
                      <a:r>
                        <a:rPr lang="en-US" altLang="zh-CN" sz="900" dirty="0">
                          <a:latin typeface="微软雅黑" panose="020B0503020204020204" pitchFamily="34" charset="-122"/>
                          <a:ea typeface="微软雅黑" panose="020B0503020204020204" pitchFamily="34" charset="-122"/>
                        </a:rPr>
                        <a:t>All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algn="ctr"/>
                      <a:r>
                        <a:rPr lang="en-US" altLang="zh-CN" sz="900" dirty="0">
                          <a:latin typeface="微软雅黑" panose="020B0503020204020204" pitchFamily="34" charset="-122"/>
                          <a:ea typeface="微软雅黑" panose="020B0503020204020204" pitchFamily="34" charset="-122"/>
                        </a:rPr>
                        <a:t>Customize</a:t>
                      </a:r>
                      <a:endParaRPr lang="en-US" altLang="zh-CN" sz="900" dirty="0">
                        <a:latin typeface="微软雅黑" panose="020B0503020204020204" pitchFamily="34" charset="-122"/>
                        <a:ea typeface="微软雅黑" panose="020B0503020204020204" pitchFamily="34" charset="-122"/>
                        <a:sym typeface="+mn-ea"/>
                      </a:endParaRPr>
                    </a:p>
                  </a:txBody>
                  <a:tcPr marL="42863" marR="42863" marT="21432" marB="21432" anchor="ctr"/>
                </a:tc>
                <a:tc>
                  <a:txBody>
                    <a:bodyPr/>
                    <a:lstStyle/>
                    <a:p>
                      <a:pPr algn="ctr"/>
                      <a:r>
                        <a:rPr lang="en-US" altLang="zh-CN" sz="900" dirty="0">
                          <a:latin typeface="微软雅黑" panose="020B0503020204020204" pitchFamily="34" charset="-122"/>
                          <a:ea typeface="微软雅黑" panose="020B0503020204020204" pitchFamily="34" charset="-122"/>
                          <a:sym typeface="+mn-ea"/>
                        </a:rPr>
                        <a:t>HTTP</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tc>
                <a:extLst>
                  <a:ext uri="{0D108BD9-81ED-4DB2-BD59-A6C34878D82A}">
                    <a16:rowId xmlns="" xmlns:a16="http://schemas.microsoft.com/office/drawing/2014/main" val="2572195110"/>
                  </a:ext>
                </a:extLst>
              </a:tr>
              <a:tr h="182563">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rPr>
                        <a:t>Data client</a:t>
                      </a:r>
                      <a:endParaRPr lang="zh-CN" altLang="en-US" sz="900" b="0" dirty="0">
                        <a:latin typeface="微软雅黑" panose="020B0503020204020204" pitchFamily="34" charset="-122"/>
                        <a:ea typeface="微软雅黑" panose="020B0503020204020204" pitchFamily="34" charset="-122"/>
                      </a:endParaRPr>
                    </a:p>
                  </a:txBody>
                  <a:tcPr marL="42863" marR="42863" marT="21432" marB="21432" anchor="ctr"/>
                </a:tc>
                <a:tc rowSpan="2">
                  <a:txBody>
                    <a:bodyPr/>
                    <a:lstStyle/>
                    <a:p>
                      <a:pPr algn="ctr"/>
                      <a:r>
                        <a:rPr lang="en-US" altLang="zh-CN" sz="900" dirty="0">
                          <a:latin typeface="微软雅黑" panose="020B0503020204020204" pitchFamily="34" charset="-122"/>
                          <a:ea typeface="微软雅黑" panose="020B0503020204020204" pitchFamily="34" charset="-122"/>
                        </a:rPr>
                        <a:t>All user</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p>
                      <a:pPr algn="ctr"/>
                      <a:r>
                        <a:rPr lang="en-US" altLang="zh-CN" sz="900" dirty="0">
                          <a:latin typeface="微软雅黑" panose="020B0503020204020204" pitchFamily="34" charset="-122"/>
                          <a:ea typeface="微软雅黑" panose="020B0503020204020204" pitchFamily="34" charset="-122"/>
                        </a:rPr>
                        <a:t>All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defRPr/>
                      </a:pPr>
                      <a:r>
                        <a:rPr lang="en-US" altLang="zh-CN" sz="900" dirty="0">
                          <a:latin typeface="微软雅黑" panose="020B0503020204020204" pitchFamily="34" charset="-122"/>
                          <a:ea typeface="微软雅黑" panose="020B0503020204020204" pitchFamily="34" charset="-122"/>
                        </a:rPr>
                        <a:t>On-line order</a:t>
                      </a:r>
                    </a:p>
                  </a:txBody>
                  <a:tcPr marL="42863" marR="42863" marT="21432" marB="21432" anchor="ctr"/>
                </a:tc>
                <a:tc row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dirty="0">
                          <a:latin typeface="微软雅黑" panose="020B0503020204020204" pitchFamily="34" charset="-122"/>
                          <a:ea typeface="微软雅黑" panose="020B0503020204020204" pitchFamily="34" charset="-122"/>
                        </a:rPr>
                        <a:t>PC client</a:t>
                      </a:r>
                    </a:p>
                  </a:txBody>
                  <a:tcPr marL="42863" marR="42863" marT="21432" marB="21432" anchor="ctr"/>
                </a:tc>
                <a:extLst>
                  <a:ext uri="{0D108BD9-81ED-4DB2-BD59-A6C34878D82A}">
                    <a16:rowId xmlns="" xmlns:a16="http://schemas.microsoft.com/office/drawing/2014/main" val="1945175777"/>
                  </a:ext>
                </a:extLst>
              </a:tr>
              <a:tr h="271463">
                <a:tc vMerge="1">
                  <a:txBody>
                    <a:bodyPr/>
                    <a:lstStyle/>
                    <a:p>
                      <a:endParaRPr lang="zh-CN" altLang="en-US"/>
                    </a:p>
                  </a:txBody>
                  <a:tcPr/>
                </a:tc>
                <a:tc vMerge="1">
                  <a:txBody>
                    <a:bodyPr/>
                    <a:lstStyle/>
                    <a:p>
                      <a:endParaRPr lang="zh-CN" altLang="en-US"/>
                    </a:p>
                  </a:txBody>
                  <a:tcPr/>
                </a:tc>
                <a:tc>
                  <a:txBody>
                    <a:bodyPr/>
                    <a:lstStyle/>
                    <a:p>
                      <a:pPr algn="ctr"/>
                      <a:r>
                        <a:rPr lang="en-US" altLang="zh-CN" sz="900" dirty="0">
                          <a:latin typeface="微软雅黑" panose="020B0503020204020204" pitchFamily="34" charset="-122"/>
                          <a:ea typeface="微软雅黑" panose="020B0503020204020204" pitchFamily="34" charset="-122"/>
                        </a:rPr>
                        <a:t>Real-time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CN" sz="900" dirty="0">
                          <a:latin typeface="微软雅黑" panose="020B0503020204020204" pitchFamily="34" charset="-122"/>
                          <a:ea typeface="微软雅黑" panose="020B0503020204020204" pitchFamily="34" charset="-122"/>
                        </a:rPr>
                        <a:t>Data subscribe</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vMerge="1">
                  <a:txBody>
                    <a:bodyPr/>
                    <a:lstStyle/>
                    <a:p>
                      <a:endParaRPr lang="zh-CN" altLang="en-US"/>
                    </a:p>
                  </a:txBody>
                  <a:tcPr/>
                </a:tc>
                <a:extLst>
                  <a:ext uri="{0D108BD9-81ED-4DB2-BD59-A6C34878D82A}">
                    <a16:rowId xmlns="" xmlns:a16="http://schemas.microsoft.com/office/drawing/2014/main" val="1184834912"/>
                  </a:ext>
                </a:extLst>
              </a:tr>
              <a:tr h="38576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900" b="0" dirty="0">
                          <a:latin typeface="微软雅黑" panose="020B0503020204020204" pitchFamily="34" charset="-122"/>
                          <a:ea typeface="微软雅黑" panose="020B0503020204020204" pitchFamily="34" charset="-122"/>
                        </a:rPr>
                        <a:t>Cloud service</a:t>
                      </a:r>
                      <a:endParaRPr lang="zh-CN" altLang="en-US" sz="900" b="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p>
                      <a:pPr algn="ctr"/>
                      <a:r>
                        <a:rPr lang="en-US" altLang="zh-CN" sz="900" dirty="0">
                          <a:latin typeface="微软雅黑" panose="020B0503020204020204" pitchFamily="34" charset="-122"/>
                          <a:ea typeface="微软雅黑" panose="020B0503020204020204" pitchFamily="34" charset="-122"/>
                        </a:rPr>
                        <a:t>All user</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p>
                      <a:pPr algn="ctr"/>
                      <a:r>
                        <a:rPr lang="en-US" altLang="zh-CN" sz="900" dirty="0">
                          <a:latin typeface="微软雅黑" panose="020B0503020204020204" pitchFamily="34" charset="-122"/>
                          <a:ea typeface="微软雅黑" panose="020B0503020204020204" pitchFamily="34" charset="-122"/>
                        </a:rPr>
                        <a:t>Real-time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CN" sz="900" dirty="0">
                          <a:latin typeface="微软雅黑" panose="020B0503020204020204" pitchFamily="34" charset="-122"/>
                          <a:ea typeface="微软雅黑" panose="020B0503020204020204" pitchFamily="34" charset="-122"/>
                        </a:rPr>
                        <a:t>Data subscribe</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rPr>
                        <a:t>Cloud client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extLst>
                  <a:ext uri="{0D108BD9-81ED-4DB2-BD59-A6C34878D82A}">
                    <a16:rowId xmlns="" xmlns:a16="http://schemas.microsoft.com/office/drawing/2014/main" val="10003"/>
                  </a:ext>
                </a:extLst>
              </a:tr>
              <a:tr h="271463">
                <a:tc>
                  <a:txBody>
                    <a:bodyPr/>
                    <a:lstStyle/>
                    <a:p>
                      <a:pPr algn="ctr"/>
                      <a:r>
                        <a:rPr lang="en-US" altLang="zh-CN" sz="900" b="0" dirty="0">
                          <a:latin typeface="微软雅黑" panose="020B0503020204020204" pitchFamily="34" charset="-122"/>
                          <a:ea typeface="微软雅黑" panose="020B0503020204020204" pitchFamily="34" charset="-122"/>
                        </a:rPr>
                        <a:t>Sub-service center</a:t>
                      </a:r>
                      <a:endParaRPr lang="zh-CN" altLang="en-US" sz="900" b="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p>
                      <a:pPr algn="ctr"/>
                      <a:r>
                        <a:rPr lang="en-US" altLang="zh-CN" sz="900" dirty="0">
                          <a:latin typeface="微软雅黑" panose="020B0503020204020204" pitchFamily="34" charset="-122"/>
                          <a:ea typeface="微软雅黑" panose="020B0503020204020204" pitchFamily="34" charset="-122"/>
                        </a:rPr>
                        <a:t>All user</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p>
                      <a:pPr algn="ctr"/>
                      <a:r>
                        <a:rPr lang="en-US" altLang="zh-CN" sz="900" dirty="0">
                          <a:latin typeface="微软雅黑" panose="020B0503020204020204" pitchFamily="34" charset="-122"/>
                          <a:ea typeface="微软雅黑" panose="020B0503020204020204" pitchFamily="34" charset="-122"/>
                        </a:rPr>
                        <a:t>Real-time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E7E8E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0"/>
                        </a:spcAft>
                        <a:buClrTx/>
                        <a:buSzTx/>
                        <a:buFontTx/>
                        <a:buNone/>
                        <a:defRPr/>
                      </a:pPr>
                      <a:r>
                        <a:rPr lang="en-US" altLang="zh-CN" sz="900" dirty="0">
                          <a:latin typeface="微软雅黑" panose="020B0503020204020204" pitchFamily="34" charset="-122"/>
                          <a:ea typeface="微软雅黑" panose="020B0503020204020204" pitchFamily="34" charset="-122"/>
                        </a:rPr>
                        <a:t>On-line order</a:t>
                      </a:r>
                    </a:p>
                  </a:txBody>
                  <a:tcPr marL="42863" marR="42863" marT="21432" marB="21432" anchor="ctr">
                    <a:solidFill>
                      <a:srgbClr val="E7E8E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sym typeface="+mn-ea"/>
                        </a:rPr>
                        <a:t>HTTP</a:t>
                      </a:r>
                    </a:p>
                  </a:txBody>
                  <a:tcPr marL="42863" marR="42863" marT="21432" marB="21432" anchor="ctr">
                    <a:solidFill>
                      <a:srgbClr val="E7E8EF"/>
                    </a:solidFill>
                  </a:tcPr>
                </a:tc>
                <a:extLst>
                  <a:ext uri="{0D108BD9-81ED-4DB2-BD59-A6C34878D82A}">
                    <a16:rowId xmlns="" xmlns:a16="http://schemas.microsoft.com/office/drawing/2014/main" val="221820311"/>
                  </a:ext>
                </a:extLst>
              </a:tr>
              <a:tr h="271463">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rPr>
                        <a:t>API</a:t>
                      </a:r>
                      <a:endParaRPr lang="zh-CN" altLang="en-US" sz="900" b="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p>
                      <a:pPr algn="ctr"/>
                      <a:r>
                        <a:rPr lang="en-US" altLang="zh-CN" sz="900" dirty="0">
                          <a:latin typeface="微软雅黑" panose="020B0503020204020204" pitchFamily="34" charset="-122"/>
                          <a:ea typeface="微软雅黑" panose="020B0503020204020204" pitchFamily="34" charset="-122"/>
                        </a:rPr>
                        <a:t>All user</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p>
                      <a:pPr algn="ctr"/>
                      <a:r>
                        <a:rPr lang="en-US" altLang="zh-CN" sz="900" dirty="0">
                          <a:latin typeface="微软雅黑" panose="020B0503020204020204" pitchFamily="34" charset="-122"/>
                          <a:ea typeface="微软雅黑" panose="020B0503020204020204" pitchFamily="34" charset="-122"/>
                        </a:rPr>
                        <a:t>All dataset</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rPr>
                        <a:t>API</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900" dirty="0">
                          <a:latin typeface="微软雅黑" panose="020B0503020204020204" pitchFamily="34" charset="-122"/>
                          <a:ea typeface="微软雅黑" panose="020B0503020204020204" pitchFamily="34" charset="-122"/>
                        </a:rPr>
                        <a:t>API</a:t>
                      </a:r>
                      <a:endParaRPr lang="zh-CN" altLang="en-US" sz="900" dirty="0">
                        <a:latin typeface="微软雅黑" panose="020B0503020204020204" pitchFamily="34" charset="-122"/>
                        <a:ea typeface="微软雅黑" panose="020B0503020204020204" pitchFamily="34" charset="-122"/>
                      </a:endParaRPr>
                    </a:p>
                  </a:txBody>
                  <a:tcPr marL="42863" marR="42863" marT="21432" marB="21432" anchor="ctr">
                    <a:solidFill>
                      <a:srgbClr val="CBCDDE"/>
                    </a:solidFill>
                  </a:tcPr>
                </a:tc>
                <a:extLst>
                  <a:ext uri="{0D108BD9-81ED-4DB2-BD59-A6C34878D82A}">
                    <a16:rowId xmlns="" xmlns:a16="http://schemas.microsoft.com/office/drawing/2014/main" val="4212075253"/>
                  </a:ext>
                </a:extLst>
              </a:tr>
            </a:tbl>
          </a:graphicData>
        </a:graphic>
      </p:graphicFrame>
      <p:sp>
        <p:nvSpPr>
          <p:cNvPr id="48" name="矩形 47">
            <a:extLst>
              <a:ext uri="{FF2B5EF4-FFF2-40B4-BE49-F238E27FC236}">
                <a16:creationId xmlns="" xmlns:a16="http://schemas.microsoft.com/office/drawing/2014/main" id="{8FE33FF7-4DC9-4818-A2F9-61C7B790EDCC}"/>
              </a:ext>
            </a:extLst>
          </p:cNvPr>
          <p:cNvSpPr/>
          <p:nvPr/>
        </p:nvSpPr>
        <p:spPr>
          <a:xfrm>
            <a:off x="85516" y="342900"/>
            <a:ext cx="4592568" cy="461665"/>
          </a:xfrm>
          <a:prstGeom prst="rect">
            <a:avLst/>
          </a:prstGeom>
        </p:spPr>
        <p:txBody>
          <a:bodyPr wrap="square">
            <a:spAutoFit/>
          </a:bodyPr>
          <a:lstStyle/>
          <a:p>
            <a:pPr marL="0" lvl="1">
              <a:lnSpc>
                <a:spcPct val="120000"/>
              </a:lnSpc>
              <a:spcBef>
                <a:spcPts val="9"/>
              </a:spcBef>
              <a:buClr>
                <a:srgbClr val="003399"/>
              </a:buClr>
              <a:tabLst>
                <a:tab pos="125011" algn="l"/>
              </a:tabLst>
            </a:pPr>
            <a:r>
              <a:rPr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a:t>
            </a:r>
            <a:r>
              <a:rPr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Ground-based</a:t>
            </a:r>
            <a:r>
              <a:rPr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data</a:t>
            </a:r>
            <a:r>
              <a:rPr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services</a:t>
            </a:r>
            <a:endParaRPr lang="en-US" altLang="zh-CN" sz="2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extLst>
      <p:ext uri="{BB962C8B-B14F-4D97-AF65-F5344CB8AC3E}">
        <p14:creationId xmlns:p14="http://schemas.microsoft.com/office/powerpoint/2010/main" val="3956489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273C417-81B9-4ABB-BA7D-13D2E7179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0"/>
            <a:ext cx="7620000" cy="4762500"/>
          </a:xfrm>
          <a:prstGeom prst="rect">
            <a:avLst/>
          </a:prstGeom>
        </p:spPr>
      </p:pic>
      <p:sp>
        <p:nvSpPr>
          <p:cNvPr id="3" name="文本框 2"/>
          <p:cNvSpPr txBox="1"/>
          <p:nvPr/>
        </p:nvSpPr>
        <p:spPr bwMode="gray">
          <a:xfrm>
            <a:off x="-19756" y="342900"/>
            <a:ext cx="6159500" cy="461729"/>
          </a:xfrm>
          <a:prstGeom prst="rect">
            <a:avLst/>
          </a:prstGeom>
          <a:noFill/>
          <a:ln w="9525">
            <a:noFill/>
            <a:miter lim="800000"/>
            <a:headEnd/>
            <a:tailEnd/>
          </a:ln>
        </p:spPr>
        <p:txBody>
          <a:bodyPr wrap="square" rtlCol="0">
            <a:spAutoFit/>
          </a:bodyPr>
          <a:lstStyle/>
          <a:p>
            <a:pPr algn="ctr">
              <a:lnSpc>
                <a:spcPct val="90000"/>
              </a:lnSpc>
              <a:spcBef>
                <a:spcPct val="20000"/>
              </a:spcBef>
              <a:buClr>
                <a:schemeClr val="tx2"/>
              </a:buClr>
            </a:pPr>
            <a:r>
              <a:rPr kumimoji="1" lang="en-US" altLang="zh-CN" sz="2667" kern="0" dirty="0">
                <a:solidFill>
                  <a:schemeClr val="bg1"/>
                </a:solidFill>
                <a:latin typeface="+mn-lt"/>
                <a:ea typeface="黑体" pitchFamily="2" charset="-122"/>
              </a:rPr>
              <a:t>Archived </a:t>
            </a:r>
            <a:r>
              <a:rPr kumimoji="1" lang="en-US" altLang="zh-CN" sz="2667" kern="0" dirty="0">
                <a:solidFill>
                  <a:schemeClr val="bg1"/>
                </a:solidFill>
                <a:latin typeface="+mn-lt"/>
                <a:ea typeface="黑体" pitchFamily="2" charset="-122"/>
                <a:cs typeface="+mj-cs"/>
              </a:rPr>
              <a:t>Data in NSMC(37</a:t>
            </a:r>
            <a:r>
              <a:rPr kumimoji="1" lang="zh-CN" altLang="en-US" sz="2667" kern="0" dirty="0">
                <a:solidFill>
                  <a:schemeClr val="bg1"/>
                </a:solidFill>
                <a:latin typeface="+mn-lt"/>
                <a:ea typeface="黑体" pitchFamily="2" charset="-122"/>
                <a:cs typeface="+mj-cs"/>
              </a:rPr>
              <a:t> </a:t>
            </a:r>
            <a:r>
              <a:rPr kumimoji="1" lang="en-US" altLang="zh-CN" sz="2667" kern="0" dirty="0">
                <a:solidFill>
                  <a:schemeClr val="bg1"/>
                </a:solidFill>
                <a:latin typeface="+mn-lt"/>
                <a:ea typeface="黑体" pitchFamily="2" charset="-122"/>
                <a:cs typeface="+mj-cs"/>
              </a:rPr>
              <a:t>satellites)</a:t>
            </a:r>
            <a:endParaRPr kumimoji="1" lang="zh-CN" altLang="en-US" sz="2667" kern="0" dirty="0">
              <a:solidFill>
                <a:schemeClr val="bg1"/>
              </a:solidFill>
              <a:latin typeface="+mn-lt"/>
              <a:ea typeface="黑体" pitchFamily="2" charset="-122"/>
              <a:cs typeface="+mj-cs"/>
            </a:endParaRPr>
          </a:p>
        </p:txBody>
      </p:sp>
    </p:spTree>
    <p:extLst>
      <p:ext uri="{BB962C8B-B14F-4D97-AF65-F5344CB8AC3E}">
        <p14:creationId xmlns:p14="http://schemas.microsoft.com/office/powerpoint/2010/main" val="496006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 y="1462271"/>
            <a:ext cx="3302000" cy="400110"/>
          </a:xfrm>
          <a:prstGeom prst="rect">
            <a:avLst/>
          </a:prstGeom>
          <a:noFill/>
        </p:spPr>
        <p:txBody>
          <a:bodyPr wrap="square" rtlCol="0">
            <a:spAutoFit/>
          </a:bodyPr>
          <a:lstStyle/>
          <a:p>
            <a:pPr algn="ctr"/>
            <a:r>
              <a:rPr lang="en-US" altLang="zh-CN" sz="2000" b="1" dirty="0">
                <a:solidFill>
                  <a:schemeClr val="tx2">
                    <a:lumMod val="75000"/>
                  </a:schemeClr>
                </a:solidFill>
                <a:latin typeface="微软雅黑" panose="020B0503020204020204" pitchFamily="34" charset="-122"/>
                <a:ea typeface="微软雅黑" panose="020B0503020204020204" pitchFamily="34" charset="-122"/>
              </a:rPr>
              <a:t>NSMC Portal</a:t>
            </a:r>
            <a:endParaRPr lang="zh-CN" altLang="en-US" sz="20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000500" y="2540000"/>
            <a:ext cx="4553045" cy="1682833"/>
          </a:xfrm>
          <a:prstGeom prst="rect">
            <a:avLst/>
          </a:prstGeom>
          <a:noFill/>
        </p:spPr>
        <p:txBody>
          <a:bodyPr wrap="square" rtlCol="0">
            <a:spAutoFit/>
          </a:bodyPr>
          <a:lstStyle/>
          <a:p>
            <a:pPr marL="238115" indent="-238115">
              <a:buFont typeface="Arial" panose="020B0604020202020204" pitchFamily="34" charset="0"/>
              <a:buChar char="•"/>
            </a:pPr>
            <a:r>
              <a:rPr lang="en-US" altLang="zh-CN" sz="1667" dirty="0">
                <a:solidFill>
                  <a:schemeClr val="tx2">
                    <a:lumMod val="75000"/>
                  </a:schemeClr>
                </a:solidFill>
              </a:rPr>
              <a:t>Satellite information and status</a:t>
            </a:r>
          </a:p>
          <a:p>
            <a:pPr marL="238115" indent="-238115">
              <a:buFont typeface="Arial" panose="020B0604020202020204" pitchFamily="34" charset="0"/>
              <a:buChar char="•"/>
            </a:pPr>
            <a:r>
              <a:rPr lang="en-US" altLang="zh-CN" sz="1667" dirty="0">
                <a:solidFill>
                  <a:schemeClr val="tx2">
                    <a:lumMod val="75000"/>
                  </a:schemeClr>
                </a:solidFill>
              </a:rPr>
              <a:t>Operational announcement</a:t>
            </a:r>
          </a:p>
          <a:p>
            <a:pPr marL="238115" indent="-238115">
              <a:buFont typeface="Arial" panose="020B0604020202020204" pitchFamily="34" charset="0"/>
              <a:buChar char="•"/>
            </a:pPr>
            <a:r>
              <a:rPr lang="en-US" altLang="zh-CN" sz="1667" dirty="0">
                <a:solidFill>
                  <a:schemeClr val="tx2">
                    <a:lumMod val="75000"/>
                  </a:schemeClr>
                </a:solidFill>
              </a:rPr>
              <a:t>News</a:t>
            </a:r>
          </a:p>
          <a:p>
            <a:pPr marL="238115" indent="-238115">
              <a:buFont typeface="Arial" panose="020B0604020202020204" pitchFamily="34" charset="0"/>
              <a:buChar char="•"/>
            </a:pPr>
            <a:r>
              <a:rPr lang="en-US" altLang="zh-CN" sz="1667" dirty="0">
                <a:solidFill>
                  <a:schemeClr val="tx2">
                    <a:lumMod val="75000"/>
                  </a:schemeClr>
                </a:solidFill>
              </a:rPr>
              <a:t>Space weather information</a:t>
            </a:r>
          </a:p>
          <a:p>
            <a:pPr marL="238115" indent="-238115">
              <a:buFont typeface="Arial" panose="020B0604020202020204" pitchFamily="34" charset="0"/>
              <a:buChar char="•"/>
            </a:pPr>
            <a:r>
              <a:rPr lang="en-US" altLang="zh-CN" sz="1667" dirty="0">
                <a:solidFill>
                  <a:schemeClr val="tx2">
                    <a:lumMod val="75000"/>
                  </a:schemeClr>
                </a:solidFill>
              </a:rPr>
              <a:t>Cloud images and animation</a:t>
            </a:r>
          </a:p>
          <a:p>
            <a:endParaRPr lang="en-US" altLang="zh-CN" sz="1000" dirty="0">
              <a:solidFill>
                <a:schemeClr val="tx2">
                  <a:lumMod val="75000"/>
                </a:schemeClr>
              </a:solidFill>
            </a:endParaRPr>
          </a:p>
          <a:p>
            <a:endParaRPr lang="en-US" altLang="zh-CN" sz="1000" dirty="0">
              <a:solidFill>
                <a:schemeClr val="tx2">
                  <a:lumMod val="75000"/>
                </a:schemeClr>
              </a:solidFill>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1" y="2008575"/>
            <a:ext cx="3533434" cy="3224358"/>
          </a:xfrm>
          <a:prstGeom prst="rect">
            <a:avLst/>
          </a:prstGeom>
        </p:spPr>
      </p:pic>
      <p:sp>
        <p:nvSpPr>
          <p:cNvPr id="5" name="文本框 4"/>
          <p:cNvSpPr txBox="1"/>
          <p:nvPr/>
        </p:nvSpPr>
        <p:spPr>
          <a:xfrm>
            <a:off x="4000500" y="1462271"/>
            <a:ext cx="4316647" cy="400110"/>
          </a:xfrm>
          <a:prstGeom prst="rect">
            <a:avLst/>
          </a:prstGeom>
          <a:noFill/>
        </p:spPr>
        <p:txBody>
          <a:bodyPr wrap="square" rtlCol="0">
            <a:spAutoFit/>
          </a:bodyPr>
          <a:lstStyle/>
          <a:p>
            <a:r>
              <a:rPr lang="en-US" altLang="zh-CN" sz="2000" u="sng" dirty="0">
                <a:solidFill>
                  <a:schemeClr val="tx1">
                    <a:lumMod val="60000"/>
                    <a:lumOff val="40000"/>
                  </a:schemeClr>
                </a:solidFill>
              </a:rPr>
              <a:t>http://</a:t>
            </a:r>
            <a:r>
              <a:rPr lang="en-US" altLang="zh-CN" sz="2000" u="sng" dirty="0" err="1">
                <a:solidFill>
                  <a:schemeClr val="tx1">
                    <a:lumMod val="60000"/>
                    <a:lumOff val="40000"/>
                  </a:schemeClr>
                </a:solidFill>
              </a:rPr>
              <a:t>www.nsmc.gov.cn</a:t>
            </a:r>
            <a:r>
              <a:rPr lang="en-US" altLang="zh-CN" sz="2000" u="sng" dirty="0">
                <a:solidFill>
                  <a:schemeClr val="tx1">
                    <a:lumMod val="60000"/>
                    <a:lumOff val="40000"/>
                  </a:schemeClr>
                </a:solidFill>
              </a:rPr>
              <a:t>/</a:t>
            </a:r>
            <a:r>
              <a:rPr lang="en-US" altLang="zh-CN" sz="2000" u="sng" dirty="0" err="1">
                <a:solidFill>
                  <a:schemeClr val="tx1">
                    <a:lumMod val="60000"/>
                    <a:lumOff val="40000"/>
                  </a:schemeClr>
                </a:solidFill>
              </a:rPr>
              <a:t>en</a:t>
            </a:r>
            <a:endParaRPr lang="zh-CN" altLang="en-US" sz="2000" u="sng" dirty="0">
              <a:solidFill>
                <a:schemeClr val="tx1">
                  <a:lumMod val="60000"/>
                  <a:lumOff val="40000"/>
                </a:schemeClr>
              </a:solidFill>
            </a:endParaRPr>
          </a:p>
        </p:txBody>
      </p:sp>
      <p:sp>
        <p:nvSpPr>
          <p:cNvPr id="6" name="标题 1"/>
          <p:cNvSpPr txBox="1">
            <a:spLocks/>
          </p:cNvSpPr>
          <p:nvPr/>
        </p:nvSpPr>
        <p:spPr>
          <a:xfrm>
            <a:off x="117522" y="342900"/>
            <a:ext cx="6159500" cy="338447"/>
          </a:xfrm>
          <a:prstGeom prst="rect">
            <a:avLst/>
          </a:prstGeom>
        </p:spPr>
        <p:txBody>
          <a:bodyPr/>
          <a:lstStyle>
            <a:lvl1pPr algn="l" rtl="0" eaLnBrk="0" fontAlgn="base" hangingPunct="0">
              <a:spcBef>
                <a:spcPct val="0"/>
              </a:spcBef>
              <a:spcAft>
                <a:spcPct val="0"/>
              </a:spcAft>
              <a:defRPr sz="320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r>
              <a:rPr lang="en-US" altLang="zh-CN" sz="2667" kern="0" dirty="0"/>
              <a:t>Data Service based on web </a:t>
            </a:r>
            <a:endParaRPr lang="zh-CN" altLang="en-US" sz="2667" kern="0" dirty="0"/>
          </a:p>
        </p:txBody>
      </p:sp>
    </p:spTree>
    <p:extLst>
      <p:ext uri="{BB962C8B-B14F-4D97-AF65-F5344CB8AC3E}">
        <p14:creationId xmlns:p14="http://schemas.microsoft.com/office/powerpoint/2010/main" val="522725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txBox="1">
            <a:spLocks/>
          </p:cNvSpPr>
          <p:nvPr/>
        </p:nvSpPr>
        <p:spPr>
          <a:xfrm>
            <a:off x="4106413" y="3492500"/>
            <a:ext cx="3236477" cy="1270000"/>
          </a:xfrm>
          <a:prstGeom prst="rect">
            <a:avLst/>
          </a:prstGeom>
        </p:spPr>
        <p:txBody>
          <a:bodyPr>
            <a:normAutofit/>
          </a:bodyPr>
          <a:lstStyle>
            <a:lvl1pPr marL="342900" indent="-3429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zh-CN" sz="1917" kern="0" dirty="0">
                <a:solidFill>
                  <a:schemeClr val="tx2"/>
                </a:solidFill>
                <a:latin typeface="微软雅黑" panose="020B0503020204020204" pitchFamily="34" charset="-122"/>
                <a:ea typeface="微软雅黑" panose="020B0503020204020204" pitchFamily="34" charset="-122"/>
              </a:rPr>
              <a:t>User</a:t>
            </a:r>
            <a:r>
              <a:rPr lang="zh-CN" altLang="en-US" sz="1917" kern="0" dirty="0">
                <a:solidFill>
                  <a:schemeClr val="tx2"/>
                </a:solidFill>
                <a:latin typeface="微软雅黑" panose="020B0503020204020204" pitchFamily="34" charset="-122"/>
                <a:ea typeface="微软雅黑" panose="020B0503020204020204" pitchFamily="34" charset="-122"/>
              </a:rPr>
              <a:t>：</a:t>
            </a:r>
            <a:r>
              <a:rPr lang="en-US" altLang="zh-CN" sz="1917" kern="0" dirty="0">
                <a:solidFill>
                  <a:schemeClr val="tx2"/>
                </a:solidFill>
                <a:latin typeface="微软雅黑" panose="020B0503020204020204" pitchFamily="34" charset="-122"/>
                <a:ea typeface="微软雅黑" panose="020B0503020204020204" pitchFamily="34" charset="-122"/>
              </a:rPr>
              <a:t> freely register, update need authorized</a:t>
            </a:r>
            <a:endParaRPr lang="zh-CN" altLang="en-US" sz="2667" kern="0" dirty="0"/>
          </a:p>
        </p:txBody>
      </p:sp>
      <p:sp>
        <p:nvSpPr>
          <p:cNvPr id="24" name="内容占位符 2"/>
          <p:cNvSpPr txBox="1">
            <a:spLocks/>
          </p:cNvSpPr>
          <p:nvPr/>
        </p:nvSpPr>
        <p:spPr>
          <a:xfrm>
            <a:off x="4106413" y="2249264"/>
            <a:ext cx="3236477" cy="962964"/>
          </a:xfrm>
          <a:prstGeom prst="rect">
            <a:avLst/>
          </a:prstGeom>
        </p:spPr>
        <p:txBody>
          <a:bodyPr vert="horz" lIns="57150" tIns="28575" rIns="57150" bIns="28575"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750" dirty="0">
                <a:solidFill>
                  <a:schemeClr val="tx2"/>
                </a:solidFill>
                <a:latin typeface="微软雅黑" panose="020B0503020204020204" pitchFamily="34" charset="-122"/>
                <a:ea typeface="微软雅黑" panose="020B0503020204020204" pitchFamily="34" charset="-122"/>
              </a:rPr>
              <a:t>All 10PB archived data (real time)</a:t>
            </a:r>
          </a:p>
          <a:p>
            <a:r>
              <a:rPr lang="en-US" altLang="zh-CN" sz="2750" dirty="0">
                <a:solidFill>
                  <a:schemeClr val="tx2"/>
                </a:solidFill>
                <a:latin typeface="微软雅黑" panose="020B0503020204020204" pitchFamily="34" charset="-122"/>
                <a:ea typeface="微软雅黑" panose="020B0503020204020204" pitchFamily="34" charset="-122"/>
              </a:rPr>
              <a:t>Satellites' information</a:t>
            </a:r>
          </a:p>
          <a:p>
            <a:r>
              <a:rPr lang="en-US" altLang="zh-CN" sz="2750" dirty="0">
                <a:solidFill>
                  <a:schemeClr val="tx2"/>
                </a:solidFill>
                <a:latin typeface="微软雅黑" panose="020B0503020204020204" pitchFamily="34" charset="-122"/>
                <a:ea typeface="微软雅黑" panose="020B0503020204020204" pitchFamily="34" charset="-122"/>
              </a:rPr>
              <a:t>Satellite images browse</a:t>
            </a:r>
          </a:p>
          <a:p>
            <a:r>
              <a:rPr lang="en-US" altLang="zh-CN" sz="2750" dirty="0">
                <a:solidFill>
                  <a:schemeClr val="tx2"/>
                </a:solidFill>
                <a:latin typeface="微软雅黑" panose="020B0503020204020204" pitchFamily="34" charset="-122"/>
                <a:ea typeface="微软雅黑" panose="020B0503020204020204" pitchFamily="34" charset="-122"/>
              </a:rPr>
              <a:t>Documents and </a:t>
            </a:r>
            <a:r>
              <a:rPr lang="en-US" altLang="zh-CN" sz="2750" dirty="0" err="1">
                <a:solidFill>
                  <a:schemeClr val="tx2"/>
                </a:solidFill>
                <a:latin typeface="微软雅黑" panose="020B0503020204020204" pitchFamily="34" charset="-122"/>
                <a:ea typeface="微软雅黑" panose="020B0503020204020204" pitchFamily="34" charset="-122"/>
              </a:rPr>
              <a:t>toolkits</a:t>
            </a:r>
            <a:r>
              <a:rPr lang="en-US" altLang="zh-CN" sz="2333" dirty="0" err="1">
                <a:solidFill>
                  <a:schemeClr val="bg1"/>
                </a:solidFill>
                <a:latin typeface="微软雅黑" panose="020B0503020204020204" pitchFamily="34" charset="-122"/>
                <a:ea typeface="微软雅黑" panose="020B0503020204020204" pitchFamily="34" charset="-122"/>
              </a:rPr>
              <a:t>ools</a:t>
            </a:r>
            <a:endParaRPr lang="en-US" altLang="zh-CN" sz="2333" dirty="0">
              <a:solidFill>
                <a:schemeClr val="bg1"/>
              </a:solidFill>
              <a:latin typeface="微软雅黑" panose="020B0503020204020204" pitchFamily="34" charset="-122"/>
              <a:ea typeface="微软雅黑" panose="020B0503020204020204" pitchFamily="34" charset="-122"/>
            </a:endParaRPr>
          </a:p>
          <a:p>
            <a:endParaRPr lang="zh-CN" altLang="en-US" sz="2333" dirty="0"/>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1" y="1592171"/>
            <a:ext cx="3826929" cy="3240114"/>
          </a:xfrm>
          <a:prstGeom prst="rect">
            <a:avLst/>
          </a:prstGeom>
        </p:spPr>
      </p:pic>
      <p:sp>
        <p:nvSpPr>
          <p:cNvPr id="26" name="标题 1"/>
          <p:cNvSpPr txBox="1">
            <a:spLocks/>
          </p:cNvSpPr>
          <p:nvPr/>
        </p:nvSpPr>
        <p:spPr>
          <a:xfrm>
            <a:off x="127001" y="419100"/>
            <a:ext cx="6159500" cy="338447"/>
          </a:xfrm>
          <a:prstGeom prst="rect">
            <a:avLst/>
          </a:prstGeom>
        </p:spPr>
        <p:txBody>
          <a:bodyPr/>
          <a:lstStyle>
            <a:lvl1pPr algn="l" rtl="0" eaLnBrk="0" fontAlgn="base" hangingPunct="0">
              <a:spcBef>
                <a:spcPct val="0"/>
              </a:spcBef>
              <a:spcAft>
                <a:spcPct val="0"/>
              </a:spcAft>
              <a:defRPr sz="320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r>
              <a:rPr lang="en-US" altLang="zh-CN" sz="2667" kern="0" dirty="0"/>
              <a:t>Data Service based on web </a:t>
            </a:r>
            <a:endParaRPr lang="zh-CN" altLang="en-US" sz="2667" kern="0" dirty="0"/>
          </a:p>
        </p:txBody>
      </p:sp>
      <p:sp>
        <p:nvSpPr>
          <p:cNvPr id="27" name="文本框 8"/>
          <p:cNvSpPr txBox="1"/>
          <p:nvPr/>
        </p:nvSpPr>
        <p:spPr>
          <a:xfrm>
            <a:off x="4098961" y="1601363"/>
            <a:ext cx="2949539" cy="314253"/>
          </a:xfrm>
          <a:prstGeom prst="rect">
            <a:avLst/>
          </a:prstGeom>
          <a:noFill/>
        </p:spPr>
        <p:txBody>
          <a:bodyPr wrap="square" lIns="57150" tIns="28575" rIns="57150" bIns="28575" rtlCol="0">
            <a:spAutoFit/>
          </a:bodyPr>
          <a:lstStyle/>
          <a:p>
            <a:r>
              <a:rPr lang="en-US" altLang="zh-CN" sz="1667" b="1" u="sng" dirty="0">
                <a:solidFill>
                  <a:schemeClr val="tx2"/>
                </a:solidFill>
              </a:rPr>
              <a:t>http://</a:t>
            </a:r>
            <a:r>
              <a:rPr lang="en-US" altLang="zh-CN" sz="1667" b="1" u="sng" dirty="0" err="1">
                <a:solidFill>
                  <a:schemeClr val="tx2"/>
                </a:solidFill>
              </a:rPr>
              <a:t>data.nsmc.org.cn</a:t>
            </a:r>
            <a:endParaRPr lang="zh-CN" altLang="en-US" sz="1667" b="1" u="sng" dirty="0">
              <a:solidFill>
                <a:schemeClr val="tx2"/>
              </a:solidFill>
            </a:endParaRPr>
          </a:p>
        </p:txBody>
      </p:sp>
    </p:spTree>
    <p:extLst>
      <p:ext uri="{BB962C8B-B14F-4D97-AF65-F5344CB8AC3E}">
        <p14:creationId xmlns:p14="http://schemas.microsoft.com/office/powerpoint/2010/main" val="376103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a:xfrm>
            <a:off x="365125" y="1397000"/>
            <a:ext cx="6937375" cy="889000"/>
          </a:xfrm>
          <a:prstGeom prst="rect">
            <a:avLst/>
          </a:prstGeom>
        </p:spPr>
        <p:txBody>
          <a:bodyPr numCol="2"/>
          <a:lstStyle>
            <a:lvl1pPr marL="342900" indent="-3429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zh-CN" sz="1500" kern="0" dirty="0"/>
              <a:t>By the end of 2018:</a:t>
            </a:r>
          </a:p>
          <a:p>
            <a:pPr lvl="1"/>
            <a:r>
              <a:rPr lang="en-US" altLang="zh-CN" sz="1333" kern="0" dirty="0"/>
              <a:t>Total register users: 67817</a:t>
            </a:r>
          </a:p>
          <a:p>
            <a:pPr lvl="1"/>
            <a:r>
              <a:rPr lang="en-US" altLang="zh-CN" sz="1333" kern="0" dirty="0"/>
              <a:t>Total order amount: </a:t>
            </a:r>
            <a:r>
              <a:rPr lang="en-US" altLang="zh-CN" sz="1333" dirty="0"/>
              <a:t>47,704</a:t>
            </a:r>
            <a:endParaRPr lang="en-US" altLang="zh-CN" sz="1333" kern="0" dirty="0"/>
          </a:p>
          <a:p>
            <a:r>
              <a:rPr lang="en-US" altLang="zh-CN" sz="1500" kern="0" dirty="0"/>
              <a:t>In 2018: 4.99PB data downloaded, 90% FY data </a:t>
            </a:r>
          </a:p>
        </p:txBody>
      </p:sp>
      <p:sp>
        <p:nvSpPr>
          <p:cNvPr id="3" name="标题 1"/>
          <p:cNvSpPr txBox="1">
            <a:spLocks/>
          </p:cNvSpPr>
          <p:nvPr/>
        </p:nvSpPr>
        <p:spPr>
          <a:xfrm>
            <a:off x="33113" y="342900"/>
            <a:ext cx="5207000" cy="338447"/>
          </a:xfrm>
          <a:prstGeom prst="rect">
            <a:avLst/>
          </a:prstGeom>
        </p:spPr>
        <p:txBody>
          <a:bodyPr/>
          <a:lstStyle>
            <a:lvl1pPr algn="l" rtl="0" eaLnBrk="0" fontAlgn="base" hangingPunct="0">
              <a:spcBef>
                <a:spcPct val="0"/>
              </a:spcBef>
              <a:spcAft>
                <a:spcPct val="0"/>
              </a:spcAft>
              <a:defRPr sz="320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r>
              <a:rPr lang="en-US" altLang="zh-CN" sz="2000" kern="0" dirty="0"/>
              <a:t>Data Service Web Portal Performance</a:t>
            </a:r>
            <a:endParaRPr lang="zh-CN" altLang="en-US" sz="2000" kern="0" dirty="0"/>
          </a:p>
        </p:txBody>
      </p:sp>
      <p:pic>
        <p:nvPicPr>
          <p:cNvPr id="10" name="图片 9">
            <a:extLst>
              <a:ext uri="{FF2B5EF4-FFF2-40B4-BE49-F238E27FC236}">
                <a16:creationId xmlns="" xmlns:a16="http://schemas.microsoft.com/office/drawing/2014/main" id="{AC2690D0-73ED-4ADB-91FC-757C172C27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313" y="2286001"/>
            <a:ext cx="4953000" cy="2808469"/>
          </a:xfrm>
          <a:prstGeom prst="rect">
            <a:avLst/>
          </a:prstGeom>
        </p:spPr>
      </p:pic>
      <p:sp>
        <p:nvSpPr>
          <p:cNvPr id="4" name="文本框 3"/>
          <p:cNvSpPr txBox="1"/>
          <p:nvPr/>
        </p:nvSpPr>
        <p:spPr bwMode="gray">
          <a:xfrm>
            <a:off x="5240113" y="4699000"/>
            <a:ext cx="901209" cy="253980"/>
          </a:xfrm>
          <a:prstGeom prst="rect">
            <a:avLst/>
          </a:prstGeom>
          <a:noFill/>
          <a:ln w="9525">
            <a:noFill/>
            <a:miter lim="800000"/>
            <a:headEnd/>
            <a:tailEnd/>
          </a:ln>
        </p:spPr>
        <p:txBody>
          <a:bodyPr wrap="none" rtlCol="0">
            <a:spAutoFit/>
          </a:bodyPr>
          <a:lstStyle/>
          <a:p>
            <a:pPr algn="ctr">
              <a:lnSpc>
                <a:spcPct val="90000"/>
              </a:lnSpc>
              <a:spcBef>
                <a:spcPct val="20000"/>
              </a:spcBef>
              <a:buClr>
                <a:schemeClr val="tx2"/>
              </a:buClr>
              <a:buFont typeface="Wingdings" pitchFamily="2" charset="2"/>
              <a:buNone/>
            </a:pPr>
            <a:r>
              <a:rPr kumimoji="1" lang="en-US" altLang="zh-CN" sz="1167" kern="0" dirty="0">
                <a:latin typeface="+mn-lt"/>
                <a:ea typeface="黑体" pitchFamily="2" charset="-122"/>
                <a:cs typeface="+mj-cs"/>
              </a:rPr>
              <a:t>As</a:t>
            </a:r>
            <a:r>
              <a:rPr kumimoji="1" lang="zh-CN" altLang="en-US" sz="1167" kern="0" dirty="0">
                <a:latin typeface="+mn-lt"/>
                <a:ea typeface="黑体" pitchFamily="2" charset="-122"/>
                <a:cs typeface="+mj-cs"/>
              </a:rPr>
              <a:t> </a:t>
            </a:r>
            <a:r>
              <a:rPr kumimoji="1" lang="en-US" altLang="zh-CN" sz="1167" kern="0" dirty="0">
                <a:latin typeface="+mn-lt"/>
                <a:ea typeface="黑体" pitchFamily="2" charset="-122"/>
                <a:cs typeface="+mj-cs"/>
              </a:rPr>
              <a:t>of</a:t>
            </a:r>
            <a:r>
              <a:rPr kumimoji="1" lang="zh-CN" altLang="en-US" sz="1167" kern="0" dirty="0">
                <a:latin typeface="+mn-lt"/>
                <a:ea typeface="黑体" pitchFamily="2" charset="-122"/>
                <a:cs typeface="+mj-cs"/>
              </a:rPr>
              <a:t> </a:t>
            </a:r>
            <a:r>
              <a:rPr kumimoji="1" lang="en-US" altLang="zh-CN" sz="1167" kern="0" dirty="0">
                <a:latin typeface="+mn-lt"/>
                <a:ea typeface="黑体" pitchFamily="2" charset="-122"/>
                <a:cs typeface="+mj-cs"/>
              </a:rPr>
              <a:t>2018</a:t>
            </a:r>
            <a:endParaRPr kumimoji="1" lang="zh-CN" altLang="en-US" sz="1167" kern="0" dirty="0">
              <a:latin typeface="+mn-lt"/>
              <a:ea typeface="黑体" pitchFamily="2" charset="-122"/>
              <a:cs typeface="+mj-cs"/>
            </a:endParaRPr>
          </a:p>
        </p:txBody>
      </p:sp>
    </p:spTree>
    <p:extLst>
      <p:ext uri="{BB962C8B-B14F-4D97-AF65-F5344CB8AC3E}">
        <p14:creationId xmlns:p14="http://schemas.microsoft.com/office/powerpoint/2010/main" val="1352229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98778" y="386774"/>
            <a:ext cx="6159500" cy="338447"/>
          </a:xfrm>
          <a:prstGeom prst="rect">
            <a:avLst/>
          </a:prstGeom>
        </p:spPr>
        <p:txBody>
          <a:bodyPr/>
          <a:lstStyle>
            <a:lvl1pPr algn="l" rtl="0" eaLnBrk="0" fontAlgn="base" hangingPunct="0">
              <a:spcBef>
                <a:spcPct val="0"/>
              </a:spcBef>
              <a:spcAft>
                <a:spcPct val="0"/>
              </a:spcAft>
              <a:defRPr sz="320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r>
              <a:rPr lang="en-US" altLang="zh-CN" sz="2667" kern="0" dirty="0"/>
              <a:t>Data Service based on FTP </a:t>
            </a:r>
            <a:endParaRPr lang="zh-CN" altLang="en-US" sz="2667" kern="0" dirty="0"/>
          </a:p>
        </p:txBody>
      </p:sp>
      <p:sp>
        <p:nvSpPr>
          <p:cNvPr id="3" name="矩形 2"/>
          <p:cNvSpPr/>
          <p:nvPr/>
        </p:nvSpPr>
        <p:spPr>
          <a:xfrm>
            <a:off x="121356" y="1026121"/>
            <a:ext cx="5441244" cy="923330"/>
          </a:xfrm>
          <a:prstGeom prst="rect">
            <a:avLst/>
          </a:prstGeom>
        </p:spPr>
        <p:txBody>
          <a:bodyPr wrap="square">
            <a:spAutoFit/>
          </a:bodyPr>
          <a:lstStyle/>
          <a:p>
            <a:r>
              <a:rPr lang="en-US" altLang="zh-CN" i="1" dirty="0" smtClean="0"/>
              <a:t>FY-4A </a:t>
            </a:r>
            <a:r>
              <a:rPr lang="en-US" altLang="zh-CN" i="1" smtClean="0"/>
              <a:t>NRT data Also </a:t>
            </a:r>
            <a:r>
              <a:rPr lang="en-US" altLang="zh-CN" i="1" dirty="0"/>
              <a:t>available on NSMC NRT data pool (http://fy4.nsmc.org.cn/data/</a:t>
            </a:r>
            <a:r>
              <a:rPr lang="en-US" altLang="zh-CN" i="1" dirty="0" err="1"/>
              <a:t>en</a:t>
            </a:r>
            <a:r>
              <a:rPr lang="en-US" altLang="zh-CN" i="1" dirty="0"/>
              <a:t>/data/</a:t>
            </a:r>
            <a:r>
              <a:rPr lang="en-US" altLang="zh-CN" i="1" dirty="0" err="1"/>
              <a:t>realtime.html</a:t>
            </a:r>
            <a:r>
              <a:rPr lang="en-US" altLang="zh-CN" i="1" dirty="0"/>
              <a:t>)</a:t>
            </a:r>
            <a:endParaRPr lang="zh-CN" altLang="en-US" i="1" dirty="0"/>
          </a:p>
        </p:txBody>
      </p:sp>
      <p:pic>
        <p:nvPicPr>
          <p:cNvPr id="4" name="图片 3"/>
          <p:cNvPicPr>
            <a:picLocks noChangeAspect="1"/>
          </p:cNvPicPr>
          <p:nvPr/>
        </p:nvPicPr>
        <p:blipFill>
          <a:blip r:embed="rId2"/>
          <a:stretch>
            <a:fillRect/>
          </a:stretch>
        </p:blipFill>
        <p:spPr>
          <a:xfrm>
            <a:off x="444500" y="2116123"/>
            <a:ext cx="4623110" cy="3122628"/>
          </a:xfrm>
          <a:prstGeom prst="rect">
            <a:avLst/>
          </a:prstGeom>
        </p:spPr>
      </p:pic>
      <p:sp>
        <p:nvSpPr>
          <p:cNvPr id="5" name="矩形 4"/>
          <p:cNvSpPr/>
          <p:nvPr/>
        </p:nvSpPr>
        <p:spPr>
          <a:xfrm>
            <a:off x="3429000" y="3302000"/>
            <a:ext cx="1079500" cy="3175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5365750" y="1841501"/>
            <a:ext cx="2000249" cy="7952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smtClean="0">
                <a:solidFill>
                  <a:schemeClr val="tx1">
                    <a:lumMod val="60000"/>
                    <a:lumOff val="40000"/>
                  </a:schemeClr>
                </a:solidFill>
              </a:rPr>
              <a:t>Become a registered users of NSMC data service</a:t>
            </a:r>
            <a:endParaRPr kumimoji="1" lang="zh-CN" altLang="en-US" sz="1600" dirty="0">
              <a:solidFill>
                <a:schemeClr val="tx1">
                  <a:lumMod val="60000"/>
                  <a:lumOff val="40000"/>
                </a:schemeClr>
              </a:solidFill>
            </a:endParaRPr>
          </a:p>
        </p:txBody>
      </p:sp>
      <p:sp>
        <p:nvSpPr>
          <p:cNvPr id="9" name="矩形 8"/>
          <p:cNvSpPr/>
          <p:nvPr/>
        </p:nvSpPr>
        <p:spPr>
          <a:xfrm>
            <a:off x="5362652" y="3158555"/>
            <a:ext cx="2003347" cy="604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smtClean="0">
                <a:solidFill>
                  <a:schemeClr val="tx1">
                    <a:lumMod val="60000"/>
                    <a:lumOff val="40000"/>
                  </a:schemeClr>
                </a:solidFill>
              </a:rPr>
              <a:t>Apply a </a:t>
            </a:r>
            <a:r>
              <a:rPr kumimoji="1" lang="en-US" altLang="zh-CN" sz="1600" smtClean="0">
                <a:solidFill>
                  <a:schemeClr val="tx1">
                    <a:lumMod val="60000"/>
                    <a:lumOff val="40000"/>
                  </a:schemeClr>
                </a:solidFill>
              </a:rPr>
              <a:t>FTP account</a:t>
            </a:r>
            <a:endParaRPr kumimoji="1" lang="zh-CN" altLang="en-US" sz="1600" dirty="0">
              <a:solidFill>
                <a:schemeClr val="tx1">
                  <a:lumMod val="60000"/>
                  <a:lumOff val="40000"/>
                </a:schemeClr>
              </a:solidFill>
            </a:endParaRPr>
          </a:p>
        </p:txBody>
      </p:sp>
      <p:sp>
        <p:nvSpPr>
          <p:cNvPr id="10" name="矩形 9"/>
          <p:cNvSpPr/>
          <p:nvPr/>
        </p:nvSpPr>
        <p:spPr>
          <a:xfrm>
            <a:off x="5362652" y="4256048"/>
            <a:ext cx="2003348" cy="604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smtClean="0">
                <a:solidFill>
                  <a:schemeClr val="tx1">
                    <a:lumMod val="60000"/>
                    <a:lumOff val="40000"/>
                  </a:schemeClr>
                </a:solidFill>
              </a:rPr>
              <a:t>Download data from NSMC ftp</a:t>
            </a:r>
            <a:r>
              <a:rPr kumimoji="1" lang="zh-CN" altLang="en-US" sz="1600" dirty="0" smtClean="0">
                <a:solidFill>
                  <a:schemeClr val="tx1">
                    <a:lumMod val="60000"/>
                    <a:lumOff val="40000"/>
                  </a:schemeClr>
                </a:solidFill>
              </a:rPr>
              <a:t> </a:t>
            </a:r>
            <a:r>
              <a:rPr kumimoji="1" lang="en-US" altLang="zh-CN" sz="1600" dirty="0" smtClean="0">
                <a:solidFill>
                  <a:schemeClr val="tx1">
                    <a:lumMod val="60000"/>
                    <a:lumOff val="40000"/>
                  </a:schemeClr>
                </a:solidFill>
              </a:rPr>
              <a:t>server</a:t>
            </a:r>
            <a:endParaRPr kumimoji="1" lang="zh-CN" altLang="en-US" sz="1600" dirty="0">
              <a:solidFill>
                <a:schemeClr val="tx1">
                  <a:lumMod val="60000"/>
                  <a:lumOff val="40000"/>
                </a:schemeClr>
              </a:solidFill>
            </a:endParaRPr>
          </a:p>
        </p:txBody>
      </p:sp>
      <p:sp>
        <p:nvSpPr>
          <p:cNvPr id="11" name="下箭头 10"/>
          <p:cNvSpPr/>
          <p:nvPr/>
        </p:nvSpPr>
        <p:spPr>
          <a:xfrm>
            <a:off x="6147110" y="2721503"/>
            <a:ext cx="187403"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 name="下箭头 11"/>
          <p:cNvSpPr/>
          <p:nvPr/>
        </p:nvSpPr>
        <p:spPr>
          <a:xfrm>
            <a:off x="6147110" y="3848388"/>
            <a:ext cx="187403"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Tree>
    <p:extLst>
      <p:ext uri="{BB962C8B-B14F-4D97-AF65-F5344CB8AC3E}">
        <p14:creationId xmlns:p14="http://schemas.microsoft.com/office/powerpoint/2010/main" val="95089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A84A37A-AFC2-4A01-80A1-FC20F2C0D5BB}" type="slidenum">
              <a:rPr lang="en-US" smtClean="0"/>
              <a:pPr/>
              <a:t>3</a:t>
            </a:fld>
            <a:endParaRPr lang="en-US" dirty="0"/>
          </a:p>
        </p:txBody>
      </p:sp>
      <p:sp>
        <p:nvSpPr>
          <p:cNvPr id="9" name="Content Placeholder 2">
            <a:extLst>
              <a:ext uri="{FF2B5EF4-FFF2-40B4-BE49-F238E27FC236}">
                <a16:creationId xmlns="" xmlns:a16="http://schemas.microsoft.com/office/drawing/2014/main" id="{758F76D7-DD68-4C50-BB3A-919D5DCF527A}"/>
              </a:ext>
            </a:extLst>
          </p:cNvPr>
          <p:cNvSpPr txBox="1">
            <a:spLocks/>
          </p:cNvSpPr>
          <p:nvPr/>
        </p:nvSpPr>
        <p:spPr>
          <a:xfrm>
            <a:off x="1079500" y="4254501"/>
            <a:ext cx="3238500" cy="325181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58737" lvl="1" indent="0">
              <a:buNone/>
              <a:defRPr/>
            </a:pPr>
            <a:endParaRPr lang="en-US" altLang="zh-CN" sz="1111" dirty="0">
              <a:solidFill>
                <a:schemeClr val="tx2"/>
              </a:solidFill>
              <a:latin typeface="Arial" panose="020B0604020202020204" pitchFamily="34" charset="0"/>
              <a:cs typeface="Arial" panose="020B0604020202020204" pitchFamily="34" charset="0"/>
            </a:endParaRPr>
          </a:p>
          <a:p>
            <a:pPr marL="0" indent="-36509">
              <a:buNone/>
              <a:defRPr/>
            </a:pPr>
            <a:endParaRPr lang="en-US" altLang="zh-CN" sz="1111" dirty="0">
              <a:solidFill>
                <a:schemeClr val="tx2"/>
              </a:solidFill>
              <a:latin typeface="Arial" pitchFamily="34" charset="0"/>
              <a:ea typeface="宋体" pitchFamily="2" charset="-122"/>
            </a:endParaRPr>
          </a:p>
          <a:p>
            <a:pPr marL="0" indent="0">
              <a:buNone/>
              <a:defRPr/>
            </a:pPr>
            <a:endParaRPr lang="en-US" altLang="zh-CN" sz="1111" dirty="0">
              <a:solidFill>
                <a:schemeClr val="tx2"/>
              </a:solidFill>
              <a:latin typeface="Arial" pitchFamily="34" charset="0"/>
              <a:ea typeface="宋体" pitchFamily="2" charset="-122"/>
            </a:endParaRPr>
          </a:p>
        </p:txBody>
      </p:sp>
      <p:sp>
        <p:nvSpPr>
          <p:cNvPr id="10" name="标题 1"/>
          <p:cNvSpPr txBox="1">
            <a:spLocks/>
          </p:cNvSpPr>
          <p:nvPr/>
        </p:nvSpPr>
        <p:spPr>
          <a:xfrm>
            <a:off x="19757" y="315131"/>
            <a:ext cx="5207000" cy="420000"/>
          </a:xfrm>
          <a:prstGeom prst="rect">
            <a:avLst/>
          </a:prstGeom>
        </p:spPr>
        <p:txBody>
          <a:bodyPr/>
          <a:lstStyle>
            <a:lvl1pPr algn="l" rtl="0" eaLnBrk="0" fontAlgn="base" hangingPunct="0">
              <a:spcBef>
                <a:spcPct val="0"/>
              </a:spcBef>
              <a:spcAft>
                <a:spcPct val="0"/>
              </a:spcAft>
              <a:defRPr sz="320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r>
              <a:rPr lang="en-US" altLang="zh-CN" sz="2667" b="1" dirty="0"/>
              <a:t>Satellite Data &amp; product</a:t>
            </a:r>
            <a:endParaRPr lang="zh-CN" altLang="en-US" sz="2667" dirty="0"/>
          </a:p>
        </p:txBody>
      </p:sp>
      <p:graphicFrame>
        <p:nvGraphicFramePr>
          <p:cNvPr id="2" name="表格 1"/>
          <p:cNvGraphicFramePr>
            <a:graphicFrameLocks noGrp="1"/>
          </p:cNvGraphicFramePr>
          <p:nvPr>
            <p:extLst>
              <p:ext uri="{D42A27DB-BD31-4B8C-83A1-F6EECF244321}">
                <p14:modId xmlns:p14="http://schemas.microsoft.com/office/powerpoint/2010/main" val="584297857"/>
              </p:ext>
            </p:extLst>
          </p:nvPr>
        </p:nvGraphicFramePr>
        <p:xfrm>
          <a:off x="76200" y="1144600"/>
          <a:ext cx="3937000" cy="1223433"/>
        </p:xfrm>
        <a:graphic>
          <a:graphicData uri="http://schemas.openxmlformats.org/drawingml/2006/table">
            <a:tbl>
              <a:tblPr firstRow="1" bandRow="1">
                <a:tableStyleId>{F5AB1C69-6EDB-4FF4-983F-18BD219EF322}</a:tableStyleId>
              </a:tblPr>
              <a:tblGrid>
                <a:gridCol w="1651000"/>
                <a:gridCol w="2286000"/>
              </a:tblGrid>
              <a:tr h="3090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FF0000"/>
                          </a:solidFill>
                        </a:rPr>
                        <a:t>FY GEO data </a:t>
                      </a:r>
                      <a:endParaRPr lang="zh-CN" altLang="en-US" sz="1000" dirty="0">
                        <a:solidFill>
                          <a:srgbClr val="FF0000"/>
                        </a:solidFill>
                      </a:endParaRPr>
                    </a:p>
                  </a:txBody>
                  <a:tcPr marL="76200" marR="76200"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FF0000"/>
                          </a:solidFill>
                        </a:rPr>
                        <a:t>FY LEO Data</a:t>
                      </a:r>
                      <a:endParaRPr lang="zh-CN" altLang="en-US" sz="1000" dirty="0">
                        <a:solidFill>
                          <a:srgbClr val="FF0000"/>
                        </a:solidFill>
                      </a:endParaRPr>
                    </a:p>
                  </a:txBody>
                  <a:tcPr marL="76200" marR="76200" marT="38100" marB="38100"/>
                </a:tc>
              </a:tr>
              <a:tr h="228600">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smtClean="0"/>
                        <a:t>FY-2</a:t>
                      </a:r>
                      <a:r>
                        <a:rPr lang="en-US" altLang="zh-CN" sz="1000" dirty="0" smtClean="0">
                          <a:solidFill>
                            <a:schemeClr val="accent3">
                              <a:lumMod val="50000"/>
                            </a:schemeClr>
                          </a:solidFill>
                        </a:rPr>
                        <a:t>C/D/E</a:t>
                      </a:r>
                      <a:r>
                        <a:rPr lang="en-US" altLang="zh-CN" sz="1000" dirty="0" smtClean="0"/>
                        <a:t>/F/G/H (op.)</a:t>
                      </a:r>
                      <a:endParaRPr lang="zh-CN" altLang="en-US" sz="1000" dirty="0"/>
                    </a:p>
                  </a:txBody>
                  <a:tcPr marL="76200" marR="76200" marT="38100" marB="38100"/>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smtClean="0">
                          <a:solidFill>
                            <a:schemeClr val="accent3">
                              <a:lumMod val="50000"/>
                            </a:schemeClr>
                          </a:solidFill>
                        </a:rPr>
                        <a:t>FY-1C/D (op.)</a:t>
                      </a:r>
                      <a:endParaRPr lang="zh-CN" altLang="en-US" sz="1000" dirty="0">
                        <a:solidFill>
                          <a:schemeClr val="accent3">
                            <a:lumMod val="50000"/>
                          </a:schemeClr>
                        </a:solidFill>
                      </a:endParaRPr>
                    </a:p>
                  </a:txBody>
                  <a:tcPr marL="76200" marR="76200" marT="38100" marB="38100"/>
                </a:tc>
              </a:tr>
              <a:tr h="228600">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smtClean="0"/>
                        <a:t>FY-4A(R&amp;D)</a:t>
                      </a:r>
                      <a:endParaRPr lang="zh-CN" altLang="en-US" sz="1000" dirty="0"/>
                    </a:p>
                  </a:txBody>
                  <a:tcPr marL="76200" marR="76200" marT="38100" marB="38100"/>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smtClean="0"/>
                        <a:t>FY-3</a:t>
                      </a:r>
                      <a:r>
                        <a:rPr lang="en-US" altLang="zh-CN" sz="1000" dirty="0" smtClean="0">
                          <a:solidFill>
                            <a:schemeClr val="accent3">
                              <a:lumMod val="50000"/>
                            </a:schemeClr>
                          </a:solidFill>
                        </a:rPr>
                        <a:t>A/</a:t>
                      </a:r>
                      <a:r>
                        <a:rPr lang="en-US" altLang="zh-CN" sz="1000" dirty="0" smtClean="0"/>
                        <a:t>B (R&amp;D)</a:t>
                      </a:r>
                      <a:endParaRPr lang="zh-CN" altLang="en-US" sz="1000" dirty="0"/>
                    </a:p>
                  </a:txBody>
                  <a:tcPr marL="76200" marR="76200" marT="38100" marB="38100"/>
                </a:tc>
              </a:tr>
              <a:tr h="228600">
                <a:tc>
                  <a:txBody>
                    <a:bodyPr/>
                    <a:lstStyle/>
                    <a:p>
                      <a:endParaRPr lang="zh-CN" altLang="en-US" sz="1000" dirty="0"/>
                    </a:p>
                  </a:txBody>
                  <a:tcPr marL="76200" marR="76200" marT="38100" marB="38100"/>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smtClean="0"/>
                        <a:t>FY-3C    (op.)</a:t>
                      </a:r>
                      <a:endParaRPr lang="zh-CN" altLang="en-US" sz="1000" dirty="0"/>
                    </a:p>
                  </a:txBody>
                  <a:tcPr marL="76200" marR="76200" marT="38100" marB="38100"/>
                </a:tc>
              </a:tr>
              <a:tr h="228600">
                <a:tc>
                  <a:txBody>
                    <a:bodyPr/>
                    <a:lstStyle/>
                    <a:p>
                      <a:endParaRPr lang="zh-CN" altLang="en-US" sz="1000"/>
                    </a:p>
                  </a:txBody>
                  <a:tcPr marL="76200" marR="76200" marT="38100" marB="38100"/>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smtClean="0"/>
                        <a:t>FY-3D    (op.)</a:t>
                      </a:r>
                      <a:endParaRPr lang="zh-CN" altLang="en-US" sz="1000" dirty="0"/>
                    </a:p>
                  </a:txBody>
                  <a:tcPr marL="76200" marR="76200" marT="38100" marB="38100"/>
                </a:tc>
              </a:tr>
            </a:tbl>
          </a:graphicData>
        </a:graphic>
      </p:graphicFrame>
      <p:pic>
        <p:nvPicPr>
          <p:cNvPr id="11" name="图片 10"/>
          <p:cNvPicPr>
            <a:picLocks noChangeAspect="1"/>
          </p:cNvPicPr>
          <p:nvPr/>
        </p:nvPicPr>
        <p:blipFill>
          <a:blip r:embed="rId5"/>
          <a:stretch>
            <a:fillRect/>
          </a:stretch>
        </p:blipFill>
        <p:spPr>
          <a:xfrm>
            <a:off x="1" y="2537738"/>
            <a:ext cx="3697174" cy="2701012"/>
          </a:xfrm>
          <a:prstGeom prst="rect">
            <a:avLst/>
          </a:prstGeom>
        </p:spPr>
      </p:pic>
      <p:graphicFrame>
        <p:nvGraphicFramePr>
          <p:cNvPr id="3" name="表格 2"/>
          <p:cNvGraphicFramePr>
            <a:graphicFrameLocks noGrp="1"/>
          </p:cNvGraphicFramePr>
          <p:nvPr>
            <p:extLst>
              <p:ext uri="{D42A27DB-BD31-4B8C-83A1-F6EECF244321}">
                <p14:modId xmlns:p14="http://schemas.microsoft.com/office/powerpoint/2010/main" val="1560301584"/>
              </p:ext>
            </p:extLst>
          </p:nvPr>
        </p:nvGraphicFramePr>
        <p:xfrm>
          <a:off x="3492500" y="1228167"/>
          <a:ext cx="3937000" cy="877157"/>
        </p:xfrm>
        <a:graphic>
          <a:graphicData uri="http://schemas.openxmlformats.org/drawingml/2006/table">
            <a:tbl>
              <a:tblPr firstRow="1" bandRow="1">
                <a:tableStyleId>{F5AB1C69-6EDB-4FF4-983F-18BD219EF322}</a:tableStyleId>
              </a:tblPr>
              <a:tblGrid>
                <a:gridCol w="1651000"/>
                <a:gridCol w="2286000"/>
              </a:tblGrid>
              <a:tr h="259091">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FF0000"/>
                          </a:solidFill>
                        </a:rPr>
                        <a:t>Others (cooperative missions)</a:t>
                      </a:r>
                      <a:endParaRPr lang="zh-CN" altLang="en-US" sz="1000" dirty="0">
                        <a:solidFill>
                          <a:srgbClr val="FF0000"/>
                        </a:solidFill>
                      </a:endParaRPr>
                    </a:p>
                  </a:txBody>
                  <a:tcPr marL="76200" marR="76200" marT="38100" marB="38100"/>
                </a:tc>
                <a:tc hMerge="1">
                  <a:txBody>
                    <a:bodyPr/>
                    <a:lstStyle/>
                    <a:p>
                      <a:endParaRPr lang="zh-CN" altLang="en-US" dirty="0"/>
                    </a:p>
                  </a:txBody>
                  <a:tcPr/>
                </a:tc>
              </a:tr>
              <a:tr h="309033">
                <a:tc gridSpan="2">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smtClean="0"/>
                        <a:t>TANSAT(R&amp;D),CO2 &amp; aerosol led by MOST</a:t>
                      </a:r>
                      <a:endParaRPr lang="zh-CN" altLang="en-US" sz="1000" dirty="0"/>
                    </a:p>
                  </a:txBody>
                  <a:tcPr marL="76200" marR="76200" marT="38100" marB="38100"/>
                </a:tc>
                <a:tc hMerge="1">
                  <a:txBody>
                    <a:bodyPr/>
                    <a:lstStyle/>
                    <a:p>
                      <a:endParaRPr lang="zh-CN" altLang="en-US" dirty="0"/>
                    </a:p>
                  </a:txBody>
                  <a:tcPr/>
                </a:tc>
              </a:tr>
              <a:tr h="309033">
                <a:tc gridSpan="2">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smtClean="0"/>
                        <a:t>GF-4 (R&amp;D), High Spatial Res. Imaging In GEO led by CNSA </a:t>
                      </a:r>
                      <a:endParaRPr lang="zh-CN" altLang="en-US" sz="1000" dirty="0"/>
                    </a:p>
                  </a:txBody>
                  <a:tcPr marL="76200" marR="76200" marT="38100" marB="38100"/>
                </a:tc>
                <a:tc hMerge="1">
                  <a:txBody>
                    <a:bodyPr/>
                    <a:lstStyle/>
                    <a:p>
                      <a:endParaRPr lang="zh-CN" altLang="en-US" dirty="0"/>
                    </a:p>
                  </a:txBody>
                  <a:tcPr/>
                </a:tc>
              </a:tr>
            </a:tbl>
          </a:graphicData>
        </a:graphic>
      </p:graphicFrame>
      <p:pic>
        <p:nvPicPr>
          <p:cNvPr id="7" name="一带一路与卫星_小">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97175" y="2550066"/>
            <a:ext cx="3922826" cy="2688684"/>
          </a:xfrm>
          <a:prstGeom prst="rect">
            <a:avLst/>
          </a:prstGeom>
        </p:spPr>
      </p:pic>
    </p:spTree>
    <p:extLst>
      <p:ext uri="{BB962C8B-B14F-4D97-AF65-F5344CB8AC3E}">
        <p14:creationId xmlns:p14="http://schemas.microsoft.com/office/powerpoint/2010/main" val="302231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27000" y="317948"/>
            <a:ext cx="6159500" cy="550877"/>
          </a:xfrm>
          <a:prstGeom prst="rect">
            <a:avLst/>
          </a:prstGeom>
        </p:spPr>
        <p:txBody>
          <a:bodyPr/>
          <a:lstStyle>
            <a:lvl1pPr algn="l" rtl="0" eaLnBrk="0" fontAlgn="base" hangingPunct="0">
              <a:spcBef>
                <a:spcPct val="0"/>
              </a:spcBef>
              <a:spcAft>
                <a:spcPct val="0"/>
              </a:spcAft>
              <a:defRPr sz="320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r>
              <a:rPr lang="en-US" altLang="zh-CN" sz="2667" kern="0" dirty="0"/>
              <a:t>Data Service via download toolkit</a:t>
            </a:r>
            <a:endParaRPr lang="zh-CN" altLang="en-US" sz="2667" kern="0" dirty="0"/>
          </a:p>
        </p:txBody>
      </p:sp>
      <p:pic>
        <p:nvPicPr>
          <p:cNvPr id="4" name="图片 3" descr="login"/>
          <p:cNvPicPr/>
          <p:nvPr/>
        </p:nvPicPr>
        <p:blipFill>
          <a:blip r:embed="rId2">
            <a:extLst>
              <a:ext uri="{28A0092B-C50C-407E-A947-70E740481C1C}">
                <a14:useLocalDpi xmlns:a14="http://schemas.microsoft.com/office/drawing/2010/main" val="0"/>
              </a:ext>
            </a:extLst>
          </a:blip>
          <a:srcRect/>
          <a:stretch>
            <a:fillRect/>
          </a:stretch>
        </p:blipFill>
        <p:spPr bwMode="auto">
          <a:xfrm>
            <a:off x="4381500" y="1460500"/>
            <a:ext cx="2222500" cy="1792528"/>
          </a:xfrm>
          <a:prstGeom prst="rect">
            <a:avLst/>
          </a:prstGeom>
          <a:noFill/>
          <a:ln>
            <a:noFill/>
          </a:ln>
        </p:spPr>
      </p:pic>
      <p:sp>
        <p:nvSpPr>
          <p:cNvPr id="5" name="文本框 4"/>
          <p:cNvSpPr txBox="1"/>
          <p:nvPr/>
        </p:nvSpPr>
        <p:spPr bwMode="gray">
          <a:xfrm>
            <a:off x="127000" y="1625682"/>
            <a:ext cx="3655168" cy="2795958"/>
          </a:xfrm>
          <a:prstGeom prst="rect">
            <a:avLst/>
          </a:prstGeom>
          <a:noFill/>
          <a:ln w="9525">
            <a:noFill/>
            <a:miter lim="800000"/>
            <a:headEnd/>
            <a:tailEnd/>
          </a:ln>
        </p:spPr>
        <p:txBody>
          <a:bodyPr wrap="none" rtlCol="0">
            <a:spAutoFit/>
          </a:bodyPr>
          <a:lstStyle/>
          <a:p>
            <a:pPr>
              <a:lnSpc>
                <a:spcPct val="90000"/>
              </a:lnSpc>
              <a:spcBef>
                <a:spcPct val="20000"/>
              </a:spcBef>
              <a:buClr>
                <a:schemeClr val="tx2"/>
              </a:buClr>
              <a:buFont typeface="Wingdings" pitchFamily="2" charset="2"/>
              <a:buNone/>
            </a:pPr>
            <a:r>
              <a:rPr kumimoji="1" lang="en-US" altLang="zh-CN" sz="2000" kern="0" dirty="0">
                <a:solidFill>
                  <a:schemeClr val="accent4"/>
                </a:solidFill>
                <a:latin typeface="+mn-lt"/>
                <a:ea typeface="黑体" pitchFamily="2" charset="-122"/>
                <a:cs typeface="+mj-cs"/>
              </a:rPr>
              <a:t>Main features:</a:t>
            </a:r>
          </a:p>
          <a:p>
            <a:pPr marL="285739" indent="-285739">
              <a:lnSpc>
                <a:spcPct val="90000"/>
              </a:lnSpc>
              <a:spcBef>
                <a:spcPct val="20000"/>
              </a:spcBef>
              <a:buClr>
                <a:schemeClr val="tx2"/>
              </a:buClr>
              <a:buFont typeface="Arial" charset="0"/>
              <a:buChar char="•"/>
            </a:pPr>
            <a:r>
              <a:rPr kumimoji="1" lang="en-US" altLang="zh-CN" sz="1667" kern="0" dirty="0">
                <a:solidFill>
                  <a:schemeClr val="accent4"/>
                </a:solidFill>
                <a:latin typeface="+mn-lt"/>
                <a:ea typeface="黑体" pitchFamily="2" charset="-122"/>
                <a:cs typeface="+mj-cs"/>
              </a:rPr>
              <a:t>Download automatically;</a:t>
            </a:r>
          </a:p>
          <a:p>
            <a:pPr marL="285739" indent="-285739">
              <a:lnSpc>
                <a:spcPct val="90000"/>
              </a:lnSpc>
              <a:spcBef>
                <a:spcPct val="20000"/>
              </a:spcBef>
              <a:buClr>
                <a:schemeClr val="tx2"/>
              </a:buClr>
              <a:buFont typeface="Arial" charset="0"/>
              <a:buChar char="•"/>
            </a:pPr>
            <a:r>
              <a:rPr kumimoji="1" lang="en-US" altLang="zh-CN" sz="1667" kern="0" dirty="0">
                <a:solidFill>
                  <a:schemeClr val="accent4"/>
                </a:solidFill>
                <a:latin typeface="+mn-lt"/>
                <a:ea typeface="黑体" pitchFamily="2" charset="-122"/>
                <a:cs typeface="+mj-cs"/>
              </a:rPr>
              <a:t>Data reservation;</a:t>
            </a:r>
          </a:p>
          <a:p>
            <a:pPr marL="285739" indent="-285739">
              <a:lnSpc>
                <a:spcPct val="90000"/>
              </a:lnSpc>
              <a:spcBef>
                <a:spcPct val="20000"/>
              </a:spcBef>
              <a:buClr>
                <a:schemeClr val="tx2"/>
              </a:buClr>
              <a:buFont typeface="Arial" charset="0"/>
              <a:buChar char="•"/>
            </a:pPr>
            <a:r>
              <a:rPr kumimoji="1" lang="en-US" altLang="zh-CN" sz="1667" kern="0" dirty="0">
                <a:solidFill>
                  <a:schemeClr val="accent4"/>
                </a:solidFill>
                <a:latin typeface="+mn-lt"/>
                <a:ea typeface="黑体" pitchFamily="2" charset="-122"/>
                <a:cs typeface="+mj-cs"/>
              </a:rPr>
              <a:t>No data quantum limitation</a:t>
            </a:r>
            <a:r>
              <a:rPr kumimoji="1" lang="en-US" altLang="zh-CN" sz="1667" kern="0" dirty="0" smtClean="0">
                <a:solidFill>
                  <a:schemeClr val="accent4"/>
                </a:solidFill>
                <a:latin typeface="+mn-lt"/>
                <a:ea typeface="黑体" pitchFamily="2" charset="-122"/>
                <a:cs typeface="+mj-cs"/>
              </a:rPr>
              <a:t>;</a:t>
            </a:r>
          </a:p>
          <a:p>
            <a:pPr marL="285739" indent="-285739">
              <a:lnSpc>
                <a:spcPct val="90000"/>
              </a:lnSpc>
              <a:spcBef>
                <a:spcPct val="20000"/>
              </a:spcBef>
              <a:buClr>
                <a:schemeClr val="tx2"/>
              </a:buClr>
              <a:buFont typeface="Arial" charset="0"/>
              <a:buChar char="•"/>
            </a:pPr>
            <a:r>
              <a:rPr kumimoji="1" lang="en-US" altLang="zh-CN" sz="1667" kern="0" dirty="0" smtClean="0">
                <a:solidFill>
                  <a:schemeClr val="accent4"/>
                </a:solidFill>
                <a:latin typeface="+mn-lt"/>
                <a:ea typeface="黑体" pitchFamily="2" charset="-122"/>
                <a:cs typeface="+mj-cs"/>
              </a:rPr>
              <a:t>Public</a:t>
            </a:r>
            <a:r>
              <a:rPr kumimoji="1" lang="zh-CN" altLang="en-US" sz="1667" kern="0" dirty="0" smtClean="0">
                <a:solidFill>
                  <a:schemeClr val="accent4"/>
                </a:solidFill>
                <a:latin typeface="+mn-lt"/>
                <a:ea typeface="黑体" pitchFamily="2" charset="-122"/>
                <a:cs typeface="+mj-cs"/>
              </a:rPr>
              <a:t> </a:t>
            </a:r>
            <a:r>
              <a:rPr kumimoji="1" lang="en-US" altLang="zh-CN" sz="1667" kern="0">
                <a:solidFill>
                  <a:schemeClr val="accent4"/>
                </a:solidFill>
                <a:latin typeface="+mn-lt"/>
                <a:ea typeface="黑体" pitchFamily="2" charset="-122"/>
                <a:cs typeface="+mj-cs"/>
              </a:rPr>
              <a:t>c</a:t>
            </a:r>
            <a:r>
              <a:rPr kumimoji="1" lang="en-US" altLang="zh-CN" sz="1667" kern="0" smtClean="0">
                <a:solidFill>
                  <a:schemeClr val="accent4"/>
                </a:solidFill>
                <a:latin typeface="+mn-lt"/>
                <a:ea typeface="黑体" pitchFamily="2" charset="-122"/>
                <a:cs typeface="+mj-cs"/>
              </a:rPr>
              <a:t>loud</a:t>
            </a:r>
            <a:r>
              <a:rPr kumimoji="1" lang="zh-CN" altLang="en-US" sz="1667" kern="0" dirty="0" smtClean="0">
                <a:solidFill>
                  <a:schemeClr val="accent4"/>
                </a:solidFill>
                <a:latin typeface="+mn-lt"/>
                <a:ea typeface="黑体" pitchFamily="2" charset="-122"/>
                <a:cs typeface="+mj-cs"/>
              </a:rPr>
              <a:t> </a:t>
            </a:r>
            <a:r>
              <a:rPr kumimoji="1" lang="en-US" altLang="zh-CN" sz="1667" kern="0" dirty="0" smtClean="0">
                <a:solidFill>
                  <a:schemeClr val="accent4"/>
                </a:solidFill>
                <a:latin typeface="+mn-lt"/>
                <a:ea typeface="黑体" pitchFamily="2" charset="-122"/>
                <a:cs typeface="+mj-cs"/>
              </a:rPr>
              <a:t>supported</a:t>
            </a:r>
            <a:endParaRPr kumimoji="1" lang="en-US" altLang="zh-CN" sz="1667" kern="0" dirty="0">
              <a:solidFill>
                <a:schemeClr val="accent4"/>
              </a:solidFill>
              <a:latin typeface="+mn-lt"/>
              <a:ea typeface="黑体" pitchFamily="2" charset="-122"/>
              <a:cs typeface="+mj-cs"/>
            </a:endParaRPr>
          </a:p>
          <a:p>
            <a:pPr marL="285739" indent="-285739">
              <a:lnSpc>
                <a:spcPct val="90000"/>
              </a:lnSpc>
              <a:spcBef>
                <a:spcPct val="20000"/>
              </a:spcBef>
              <a:buClr>
                <a:schemeClr val="tx2"/>
              </a:buClr>
              <a:buFont typeface="Arial" charset="0"/>
              <a:buChar char="•"/>
            </a:pPr>
            <a:r>
              <a:rPr kumimoji="1" lang="en-US" altLang="zh-CN" sz="1667" kern="0" dirty="0">
                <a:solidFill>
                  <a:schemeClr val="accent4"/>
                </a:solidFill>
                <a:ea typeface="黑体" pitchFamily="2" charset="-122"/>
              </a:rPr>
              <a:t>Support</a:t>
            </a:r>
            <a:r>
              <a:rPr kumimoji="1" lang="zh-CN" altLang="en-US" sz="1667" kern="0" dirty="0">
                <a:solidFill>
                  <a:schemeClr val="accent4"/>
                </a:solidFill>
                <a:ea typeface="黑体" pitchFamily="2" charset="-122"/>
              </a:rPr>
              <a:t> </a:t>
            </a:r>
            <a:r>
              <a:rPr kumimoji="1" lang="en-US" altLang="zh-CN" sz="1667" kern="0" dirty="0">
                <a:solidFill>
                  <a:schemeClr val="accent4"/>
                </a:solidFill>
                <a:ea typeface="黑体" pitchFamily="2" charset="-122"/>
              </a:rPr>
              <a:t>Windows,</a:t>
            </a:r>
            <a:r>
              <a:rPr kumimoji="1" lang="zh-CN" altLang="en-US" sz="1667" kern="0" dirty="0">
                <a:solidFill>
                  <a:schemeClr val="accent4"/>
                </a:solidFill>
                <a:ea typeface="黑体" pitchFamily="2" charset="-122"/>
              </a:rPr>
              <a:t> </a:t>
            </a:r>
            <a:r>
              <a:rPr kumimoji="1" lang="en-US" altLang="zh-CN" sz="1667" kern="0" dirty="0">
                <a:solidFill>
                  <a:schemeClr val="accent4"/>
                </a:solidFill>
                <a:ea typeface="黑体" pitchFamily="2" charset="-122"/>
              </a:rPr>
              <a:t>Mac</a:t>
            </a:r>
            <a:r>
              <a:rPr kumimoji="1" lang="zh-CN" altLang="en-US" sz="1667" kern="0" dirty="0">
                <a:solidFill>
                  <a:schemeClr val="accent4"/>
                </a:solidFill>
                <a:ea typeface="黑体" pitchFamily="2" charset="-122"/>
              </a:rPr>
              <a:t> </a:t>
            </a:r>
            <a:r>
              <a:rPr kumimoji="1" lang="en-US" altLang="zh-CN" sz="1667" kern="0" dirty="0">
                <a:solidFill>
                  <a:schemeClr val="accent4"/>
                </a:solidFill>
                <a:ea typeface="黑体" pitchFamily="2" charset="-122"/>
              </a:rPr>
              <a:t>and</a:t>
            </a:r>
            <a:r>
              <a:rPr kumimoji="1" lang="zh-CN" altLang="en-US" sz="1667" kern="0" dirty="0">
                <a:solidFill>
                  <a:schemeClr val="accent4"/>
                </a:solidFill>
                <a:ea typeface="黑体" pitchFamily="2" charset="-122"/>
              </a:rPr>
              <a:t> </a:t>
            </a:r>
            <a:r>
              <a:rPr kumimoji="1" lang="en-US" altLang="zh-CN" sz="1667" kern="0" dirty="0">
                <a:solidFill>
                  <a:schemeClr val="accent4"/>
                </a:solidFill>
                <a:ea typeface="黑体" pitchFamily="2" charset="-122"/>
              </a:rPr>
              <a:t>Linux</a:t>
            </a:r>
            <a:endParaRPr kumimoji="1" lang="en-US" altLang="zh-CN" sz="1667" kern="0" dirty="0">
              <a:solidFill>
                <a:schemeClr val="accent4"/>
              </a:solidFill>
              <a:latin typeface="+mn-lt"/>
              <a:ea typeface="黑体" pitchFamily="2" charset="-122"/>
              <a:cs typeface="+mj-cs"/>
            </a:endParaRPr>
          </a:p>
          <a:p>
            <a:pPr>
              <a:lnSpc>
                <a:spcPct val="90000"/>
              </a:lnSpc>
              <a:spcBef>
                <a:spcPct val="20000"/>
              </a:spcBef>
              <a:buClr>
                <a:schemeClr val="tx2"/>
              </a:buClr>
              <a:buFont typeface="Wingdings" pitchFamily="2" charset="2"/>
              <a:buNone/>
            </a:pPr>
            <a:endParaRPr kumimoji="1" lang="en-US" altLang="zh-CN" sz="2000" kern="0" dirty="0">
              <a:solidFill>
                <a:schemeClr val="accent4"/>
              </a:solidFill>
              <a:latin typeface="+mn-lt"/>
              <a:ea typeface="黑体" pitchFamily="2" charset="-122"/>
              <a:cs typeface="+mj-cs"/>
            </a:endParaRPr>
          </a:p>
          <a:p>
            <a:pPr>
              <a:lnSpc>
                <a:spcPct val="90000"/>
              </a:lnSpc>
              <a:spcBef>
                <a:spcPct val="20000"/>
              </a:spcBef>
              <a:buClr>
                <a:schemeClr val="tx2"/>
              </a:buClr>
              <a:buFont typeface="Wingdings" pitchFamily="2" charset="2"/>
              <a:buNone/>
            </a:pPr>
            <a:endParaRPr kumimoji="1" lang="en-US" altLang="zh-CN" sz="2000" kern="0" dirty="0">
              <a:solidFill>
                <a:schemeClr val="accent4"/>
              </a:solidFill>
              <a:latin typeface="+mn-lt"/>
              <a:ea typeface="黑体" pitchFamily="2" charset="-122"/>
              <a:cs typeface="+mj-cs"/>
            </a:endParaRPr>
          </a:p>
          <a:p>
            <a:pPr>
              <a:lnSpc>
                <a:spcPct val="90000"/>
              </a:lnSpc>
              <a:spcBef>
                <a:spcPct val="20000"/>
              </a:spcBef>
              <a:buClr>
                <a:schemeClr val="tx2"/>
              </a:buClr>
              <a:buFont typeface="Wingdings" pitchFamily="2" charset="2"/>
              <a:buNone/>
            </a:pPr>
            <a:endParaRPr kumimoji="1" lang="zh-CN" altLang="en-US" sz="2000" kern="0" dirty="0">
              <a:solidFill>
                <a:schemeClr val="accent4"/>
              </a:solidFill>
              <a:latin typeface="+mn-lt"/>
              <a:ea typeface="黑体" pitchFamily="2" charset="-122"/>
              <a:cs typeface="+mj-cs"/>
            </a:endParaRPr>
          </a:p>
        </p:txBody>
      </p:sp>
      <p:pic>
        <p:nvPicPr>
          <p:cNvPr id="6" name="图片 5" descr="alldata"/>
          <p:cNvPicPr/>
          <p:nvPr/>
        </p:nvPicPr>
        <p:blipFill>
          <a:blip r:embed="rId3">
            <a:extLst>
              <a:ext uri="{28A0092B-C50C-407E-A947-70E740481C1C}">
                <a14:useLocalDpi xmlns:a14="http://schemas.microsoft.com/office/drawing/2010/main" val="0"/>
              </a:ext>
            </a:extLst>
          </a:blip>
          <a:srcRect/>
          <a:stretch>
            <a:fillRect/>
          </a:stretch>
        </p:blipFill>
        <p:spPr bwMode="auto">
          <a:xfrm>
            <a:off x="3427016" y="3464152"/>
            <a:ext cx="4131469" cy="1432152"/>
          </a:xfrm>
          <a:prstGeom prst="rect">
            <a:avLst/>
          </a:prstGeom>
          <a:noFill/>
          <a:ln>
            <a:noFill/>
          </a:ln>
        </p:spPr>
      </p:pic>
    </p:spTree>
    <p:extLst>
      <p:ext uri="{BB962C8B-B14F-4D97-AF65-F5344CB8AC3E}">
        <p14:creationId xmlns:p14="http://schemas.microsoft.com/office/powerpoint/2010/main" val="257400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矩形 1">
            <a:extLst>
              <a:ext uri="{FF2B5EF4-FFF2-40B4-BE49-F238E27FC236}">
                <a16:creationId xmlns="" xmlns:a16="http://schemas.microsoft.com/office/drawing/2014/main" id="{F3DC42F9-3D65-4836-A694-EBD8E08C814D}"/>
              </a:ext>
            </a:extLst>
          </p:cNvPr>
          <p:cNvSpPr>
            <a:spLocks noChangeArrowheads="1"/>
          </p:cNvSpPr>
          <p:nvPr/>
        </p:nvSpPr>
        <p:spPr bwMode="auto">
          <a:xfrm>
            <a:off x="152400" y="267453"/>
            <a:ext cx="617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000" b="1" dirty="0">
                <a:solidFill>
                  <a:schemeClr val="bg1"/>
                </a:solidFill>
                <a:sym typeface="+mn-ea"/>
              </a:rPr>
              <a:t>3</a:t>
            </a:r>
            <a:r>
              <a:rPr lang="zh-CN" altLang="en-US" sz="2000" b="1" dirty="0">
                <a:solidFill>
                  <a:schemeClr val="bg1"/>
                </a:solidFill>
                <a:sym typeface="+mn-ea"/>
              </a:rPr>
              <a:t>）</a:t>
            </a:r>
            <a:r>
              <a:rPr lang="en-US" altLang="zh-CN" sz="2000" b="1" dirty="0">
                <a:solidFill>
                  <a:schemeClr val="bg1"/>
                </a:solidFill>
                <a:sym typeface="+mn-ea"/>
              </a:rPr>
              <a:t>Emergency Support Mechanism of FENGYUN Satellite</a:t>
            </a:r>
            <a:r>
              <a:rPr lang="zh-CN" altLang="en-US" sz="2000" b="1" dirty="0">
                <a:solidFill>
                  <a:schemeClr val="bg1"/>
                </a:solidFill>
                <a:sym typeface="+mn-ea"/>
              </a:rPr>
              <a:t>（</a:t>
            </a:r>
            <a:r>
              <a:rPr lang="en-US" altLang="zh-CN" sz="2000" b="1" dirty="0">
                <a:solidFill>
                  <a:schemeClr val="bg1"/>
                </a:solidFill>
                <a:sym typeface="+mn-ea"/>
              </a:rPr>
              <a:t>FY ESM</a:t>
            </a:r>
            <a:r>
              <a:rPr lang="zh-CN" altLang="en-US" sz="2000" b="1" dirty="0">
                <a:solidFill>
                  <a:schemeClr val="bg1"/>
                </a:solidFill>
                <a:sym typeface="+mn-ea"/>
              </a:rPr>
              <a:t>）</a:t>
            </a:r>
            <a:endParaRPr lang="en-US" altLang="zh-CN" sz="2000" b="1" dirty="0">
              <a:solidFill>
                <a:schemeClr val="bg1"/>
              </a:solidFill>
              <a:sym typeface="+mn-ea"/>
            </a:endParaRPr>
          </a:p>
          <a:p>
            <a:pPr>
              <a:spcBef>
                <a:spcPct val="0"/>
              </a:spcBef>
              <a:buFontTx/>
              <a:buNone/>
            </a:pPr>
            <a:r>
              <a:rPr lang="en-US" altLang="zh-CN" sz="2000" b="1" dirty="0">
                <a:solidFill>
                  <a:srgbClr val="FF0000"/>
                </a:solidFill>
                <a:sym typeface="+mn-ea"/>
              </a:rPr>
              <a:t> </a:t>
            </a:r>
            <a:endParaRPr lang="zh-CN" altLang="en-US" sz="2000" b="1" dirty="0">
              <a:solidFill>
                <a:srgbClr val="FF0000"/>
              </a:solidFill>
            </a:endParaRPr>
          </a:p>
        </p:txBody>
      </p:sp>
      <p:pic>
        <p:nvPicPr>
          <p:cNvPr id="37892" name="Picture 2" descr="C:\Users\q\Desktop\DOC\运行控制室\国际会议\中欧技术交流会\IODC\others\mmexport1525102086199.jpg">
            <a:extLst>
              <a:ext uri="{FF2B5EF4-FFF2-40B4-BE49-F238E27FC236}">
                <a16:creationId xmlns="" xmlns:a16="http://schemas.microsoft.com/office/drawing/2014/main" id="{8A0A5858-32BD-4069-9E70-895F4067F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363" b="11115"/>
          <a:stretch>
            <a:fillRect/>
          </a:stretch>
        </p:blipFill>
        <p:spPr bwMode="auto">
          <a:xfrm>
            <a:off x="4106294" y="1556346"/>
            <a:ext cx="2849783" cy="246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矩形 6">
            <a:extLst>
              <a:ext uri="{FF2B5EF4-FFF2-40B4-BE49-F238E27FC236}">
                <a16:creationId xmlns="" xmlns:a16="http://schemas.microsoft.com/office/drawing/2014/main" id="{0892CEDD-F308-44DB-8D06-0DECB1B03AAE}"/>
              </a:ext>
            </a:extLst>
          </p:cNvPr>
          <p:cNvSpPr>
            <a:spLocks noChangeArrowheads="1"/>
          </p:cNvSpPr>
          <p:nvPr/>
        </p:nvSpPr>
        <p:spPr bwMode="auto">
          <a:xfrm>
            <a:off x="4572000" y="4093935"/>
            <a:ext cx="2066837" cy="38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612" tIns="23806" rIns="47612" bIns="23806">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pPr>
            <a:r>
              <a:rPr lang="en-US" altLang="zh-CN" sz="1111" dirty="0"/>
              <a:t> issued </a:t>
            </a:r>
            <a:r>
              <a:rPr lang="en-US" altLang="zh-CN" sz="1111" b="1" dirty="0">
                <a:solidFill>
                  <a:srgbClr val="FF0000"/>
                </a:solidFill>
                <a:sym typeface="+mn-ea"/>
              </a:rPr>
              <a:t>On April 24th,2018</a:t>
            </a:r>
            <a:endParaRPr lang="en-US" altLang="zh-CN" sz="1111" dirty="0"/>
          </a:p>
        </p:txBody>
      </p:sp>
      <p:sp>
        <p:nvSpPr>
          <p:cNvPr id="2" name="矩形 1">
            <a:extLst>
              <a:ext uri="{FF2B5EF4-FFF2-40B4-BE49-F238E27FC236}">
                <a16:creationId xmlns="" xmlns:a16="http://schemas.microsoft.com/office/drawing/2014/main" id="{1DC0D06C-5573-45F9-B41A-63D51EF20A54}"/>
              </a:ext>
            </a:extLst>
          </p:cNvPr>
          <p:cNvSpPr/>
          <p:nvPr/>
        </p:nvSpPr>
        <p:spPr>
          <a:xfrm>
            <a:off x="444500" y="1397000"/>
            <a:ext cx="3582680" cy="3042884"/>
          </a:xfrm>
          <a:prstGeom prst="rect">
            <a:avLst/>
          </a:prstGeom>
        </p:spPr>
        <p:txBody>
          <a:bodyPr wrap="square">
            <a:spAutoFit/>
          </a:bodyPr>
          <a:lstStyle/>
          <a:p>
            <a:pPr algn="ctr">
              <a:defRPr/>
            </a:pPr>
            <a:r>
              <a:rPr lang="en-US" altLang="zh-CN" sz="1667" dirty="0">
                <a:solidFill>
                  <a:srgbClr val="C00000"/>
                </a:solidFill>
                <a:effectLst>
                  <a:outerShdw blurRad="38100" dist="38100" dir="2700000" algn="tl">
                    <a:srgbClr val="C0C0C0"/>
                  </a:outerShdw>
                </a:effectLst>
                <a:latin typeface="Calibri" panose="020F0502020204030204"/>
                <a:ea typeface="隶书" panose="02010509060101010101" pitchFamily="49" charset="-122"/>
                <a:sym typeface="+mn-ea"/>
              </a:rPr>
              <a:t>Conditions for a Request</a:t>
            </a:r>
          </a:p>
          <a:p>
            <a:pPr>
              <a:defRPr/>
            </a:pPr>
            <a:r>
              <a:rPr lang="en-US" altLang="zh-CN" sz="1167" dirty="0">
                <a:sym typeface="+mn-ea"/>
              </a:rPr>
              <a:t>An international user may request CMA to activate FY ESM before, during and after an extreme event such as typhoon, heavy rain, severe convection, forest or grassland fire and sand and dust storm, etc., with one of the following references provided: </a:t>
            </a:r>
          </a:p>
          <a:p>
            <a:pPr marL="178580" indent="-178580">
              <a:buFont typeface="Wingdings" panose="05000000000000000000" pitchFamily="2" charset="2"/>
              <a:buChar char="l"/>
              <a:defRPr/>
            </a:pPr>
            <a:r>
              <a:rPr lang="en-US" altLang="zh-CN" sz="1167" dirty="0">
                <a:sym typeface="+mn-ea"/>
              </a:rPr>
              <a:t>Typhoon: The central wind force exceeds 28m/s and the impact is expected to be felt within 24 hours;</a:t>
            </a:r>
          </a:p>
          <a:p>
            <a:pPr marL="178580" indent="-178580">
              <a:buFont typeface="Wingdings" panose="05000000000000000000" pitchFamily="2" charset="2"/>
              <a:buChar char="l"/>
              <a:defRPr/>
            </a:pPr>
            <a:r>
              <a:rPr lang="en-US" altLang="zh-CN" sz="1167" dirty="0">
                <a:sym typeface="+mn-ea"/>
              </a:rPr>
              <a:t>Heavy rain and severe convection: It is expected that the rainfall will exceed 200mm within 24 hours;</a:t>
            </a:r>
          </a:p>
          <a:p>
            <a:pPr marL="178580" indent="-178580">
              <a:buFont typeface="Wingdings" panose="05000000000000000000" pitchFamily="2" charset="2"/>
              <a:buChar char="l"/>
              <a:defRPr/>
            </a:pPr>
            <a:r>
              <a:rPr lang="en-US" altLang="zh-CN" sz="1167" dirty="0">
                <a:sym typeface="+mn-ea"/>
              </a:rPr>
              <a:t>Fire: A forest/grassland fire breaks out, posing a grave threat;</a:t>
            </a:r>
          </a:p>
          <a:p>
            <a:pPr marL="178580" indent="-178580">
              <a:buFont typeface="Wingdings" panose="05000000000000000000" pitchFamily="2" charset="2"/>
              <a:buChar char="l"/>
              <a:defRPr/>
            </a:pPr>
            <a:r>
              <a:rPr lang="en-US" altLang="zh-CN" sz="1167" dirty="0">
                <a:sym typeface="+mn-ea"/>
              </a:rPr>
              <a:t>Flood: A widespread flood looms large; · Other extreme events predicted to pose a grave threat. </a:t>
            </a:r>
            <a:endParaRPr lang="zh-CN" altLang="zh-CN" sz="1167" dirty="0">
              <a:sym typeface="+mn-ea"/>
            </a:endParaRPr>
          </a:p>
        </p:txBody>
      </p:sp>
      <p:sp>
        <p:nvSpPr>
          <p:cNvPr id="3" name="矩形 2">
            <a:extLst>
              <a:ext uri="{FF2B5EF4-FFF2-40B4-BE49-F238E27FC236}">
                <a16:creationId xmlns="" xmlns:a16="http://schemas.microsoft.com/office/drawing/2014/main" id="{95E58F53-91AC-4EEF-8D54-C9A50713D0DC}"/>
              </a:ext>
            </a:extLst>
          </p:cNvPr>
          <p:cNvSpPr/>
          <p:nvPr/>
        </p:nvSpPr>
        <p:spPr>
          <a:xfrm>
            <a:off x="508000" y="4445000"/>
            <a:ext cx="6540500" cy="60516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defRPr/>
            </a:pPr>
            <a:r>
              <a:rPr lang="en-US" altLang="zh-CN" sz="1111" dirty="0"/>
              <a:t>Once the request is approved, CMA will command the on-duty FY satellite for frequent and targeted observation over affected areas.</a:t>
            </a:r>
          </a:p>
        </p:txBody>
      </p:sp>
    </p:spTree>
    <p:extLst>
      <p:ext uri="{BB962C8B-B14F-4D97-AF65-F5344CB8AC3E}">
        <p14:creationId xmlns:p14="http://schemas.microsoft.com/office/powerpoint/2010/main" val="1920825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hlinkClick r:id="rId2"/>
          </p:cNvPr>
          <p:cNvSpPr/>
          <p:nvPr/>
        </p:nvSpPr>
        <p:spPr>
          <a:xfrm>
            <a:off x="759906" y="1074483"/>
            <a:ext cx="6002396" cy="369332"/>
          </a:xfrm>
          <a:prstGeom prst="rect">
            <a:avLst/>
          </a:prstGeom>
        </p:spPr>
        <p:txBody>
          <a:bodyPr wrap="square">
            <a:spAutoFit/>
          </a:bodyPr>
          <a:lstStyle/>
          <a:p>
            <a:r>
              <a:rPr lang="zh-CN" altLang="en-US" dirty="0">
                <a:hlinkClick r:id="rId3"/>
              </a:rPr>
              <a:t>http</a:t>
            </a:r>
            <a:r>
              <a:rPr lang="en-US" altLang="zh-CN" dirty="0">
                <a:hlinkClick r:id="rId3"/>
              </a:rPr>
              <a:t>s</a:t>
            </a:r>
            <a:r>
              <a:rPr lang="zh-CN" altLang="en-US" dirty="0">
                <a:hlinkClick r:id="rId3"/>
              </a:rPr>
              <a:t>://fy4.nsmc.org.cn/</a:t>
            </a:r>
            <a:r>
              <a:rPr lang="en-US" altLang="zh-CN" dirty="0">
                <a:hlinkClick r:id="rId3"/>
              </a:rPr>
              <a:t>service/</a:t>
            </a:r>
            <a:r>
              <a:rPr lang="en-US" altLang="zh-CN" dirty="0" err="1">
                <a:hlinkClick r:id="rId3"/>
              </a:rPr>
              <a:t>en</a:t>
            </a:r>
            <a:r>
              <a:rPr lang="en-US" altLang="zh-CN" dirty="0">
                <a:hlinkClick r:id="rId3"/>
              </a:rPr>
              <a:t>/emergency/index.html</a:t>
            </a:r>
            <a:endParaRPr lang="zh-CN" altLang="en-US" dirty="0"/>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62100"/>
            <a:ext cx="3429000" cy="3821813"/>
          </a:xfrm>
          <a:prstGeom prst="rect">
            <a:avLst/>
          </a:prstGeom>
          <a:ln>
            <a:solidFill>
              <a:schemeClr val="tx1"/>
            </a:solidFill>
          </a:ln>
          <a:effectLst>
            <a:outerShdw blurRad="50800" dist="38100" dir="2700000" algn="tl" rotWithShape="0">
              <a:prstClr val="black">
                <a:alpha val="40000"/>
              </a:prstClr>
            </a:outerShdw>
          </a:effec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2383" y="1562100"/>
            <a:ext cx="2667000" cy="3770972"/>
          </a:xfrm>
          <a:prstGeom prst="rect">
            <a:avLst/>
          </a:prstGeom>
          <a:ln>
            <a:solidFill>
              <a:schemeClr val="tx1"/>
            </a:solidFill>
          </a:ln>
          <a:effectLst>
            <a:outerShdw blurRad="50800" dist="38100" dir="2700000" algn="tl" rotWithShape="0">
              <a:prstClr val="black">
                <a:alpha val="40000"/>
              </a:prstClr>
            </a:outerShdw>
          </a:effectLst>
        </p:spPr>
      </p:pic>
      <p:sp>
        <p:nvSpPr>
          <p:cNvPr id="5" name="文本框 4"/>
          <p:cNvSpPr txBox="1"/>
          <p:nvPr/>
        </p:nvSpPr>
        <p:spPr bwMode="gray">
          <a:xfrm>
            <a:off x="216526" y="342900"/>
            <a:ext cx="4118435" cy="461729"/>
          </a:xfrm>
          <a:prstGeom prst="rect">
            <a:avLst/>
          </a:prstGeom>
          <a:noFill/>
          <a:ln w="9525">
            <a:noFill/>
            <a:miter lim="800000"/>
            <a:headEnd/>
            <a:tailEnd/>
          </a:ln>
        </p:spPr>
        <p:txBody>
          <a:bodyPr wrap="none" rtlCol="0">
            <a:spAutoFit/>
          </a:bodyPr>
          <a:lstStyle/>
          <a:p>
            <a:pPr algn="ctr">
              <a:lnSpc>
                <a:spcPct val="90000"/>
              </a:lnSpc>
              <a:spcBef>
                <a:spcPct val="20000"/>
              </a:spcBef>
              <a:buClr>
                <a:schemeClr val="tx2"/>
              </a:buClr>
              <a:buFont typeface="Wingdings" pitchFamily="2" charset="2"/>
              <a:buNone/>
            </a:pPr>
            <a:r>
              <a:rPr kumimoji="1" lang="en-US" altLang="zh-CN" sz="2667" kern="0" dirty="0">
                <a:solidFill>
                  <a:schemeClr val="bg1"/>
                </a:solidFill>
                <a:latin typeface="+mn-lt"/>
                <a:ea typeface="黑体" pitchFamily="2" charset="-122"/>
                <a:cs typeface="+mj-cs"/>
              </a:rPr>
              <a:t>Join</a:t>
            </a:r>
            <a:r>
              <a:rPr kumimoji="1" lang="zh-CN" altLang="en-US" sz="2667" kern="0" dirty="0">
                <a:solidFill>
                  <a:schemeClr val="bg1"/>
                </a:solidFill>
                <a:latin typeface="+mn-lt"/>
                <a:ea typeface="黑体" pitchFamily="2" charset="-122"/>
                <a:cs typeface="+mj-cs"/>
              </a:rPr>
              <a:t> </a:t>
            </a:r>
            <a:r>
              <a:rPr kumimoji="1" lang="en-US" altLang="zh-CN" sz="2667" kern="0" dirty="0">
                <a:solidFill>
                  <a:schemeClr val="bg1"/>
                </a:solidFill>
                <a:latin typeface="+mn-lt"/>
                <a:ea typeface="黑体" pitchFamily="2" charset="-122"/>
                <a:cs typeface="+mj-cs"/>
              </a:rPr>
              <a:t>and</a:t>
            </a:r>
            <a:r>
              <a:rPr kumimoji="1" lang="zh-CN" altLang="en-US" sz="2667" kern="0" dirty="0">
                <a:solidFill>
                  <a:schemeClr val="bg1"/>
                </a:solidFill>
                <a:latin typeface="+mn-lt"/>
                <a:ea typeface="黑体" pitchFamily="2" charset="-122"/>
                <a:cs typeface="+mj-cs"/>
              </a:rPr>
              <a:t> </a:t>
            </a:r>
            <a:r>
              <a:rPr kumimoji="1" lang="en-US" altLang="zh-CN" sz="2667" kern="0" dirty="0">
                <a:solidFill>
                  <a:schemeClr val="bg1"/>
                </a:solidFill>
                <a:latin typeface="+mn-lt"/>
                <a:ea typeface="黑体" pitchFamily="2" charset="-122"/>
                <a:cs typeface="+mj-cs"/>
              </a:rPr>
              <a:t>initiate</a:t>
            </a:r>
            <a:r>
              <a:rPr kumimoji="1" lang="zh-CN" altLang="en-US" sz="2667" kern="0" dirty="0">
                <a:solidFill>
                  <a:schemeClr val="bg1"/>
                </a:solidFill>
                <a:latin typeface="+mn-lt"/>
                <a:ea typeface="黑体" pitchFamily="2" charset="-122"/>
                <a:cs typeface="+mj-cs"/>
              </a:rPr>
              <a:t> </a:t>
            </a:r>
            <a:r>
              <a:rPr kumimoji="1" lang="en-US" altLang="zh-CN" sz="2667" kern="0" dirty="0">
                <a:solidFill>
                  <a:schemeClr val="bg1"/>
                </a:solidFill>
                <a:latin typeface="+mn-lt"/>
                <a:ea typeface="黑体" pitchFamily="2" charset="-122"/>
                <a:cs typeface="+mj-cs"/>
              </a:rPr>
              <a:t>FY_ESM</a:t>
            </a:r>
            <a:r>
              <a:rPr kumimoji="1" lang="zh-CN" altLang="en-US" sz="2667" kern="0" dirty="0">
                <a:solidFill>
                  <a:schemeClr val="bg1"/>
                </a:solidFill>
                <a:latin typeface="+mn-lt"/>
                <a:ea typeface="黑体" pitchFamily="2" charset="-122"/>
                <a:cs typeface="+mj-cs"/>
              </a:rPr>
              <a:t> </a:t>
            </a:r>
          </a:p>
        </p:txBody>
      </p:sp>
    </p:spTree>
    <p:extLst>
      <p:ext uri="{BB962C8B-B14F-4D97-AF65-F5344CB8AC3E}">
        <p14:creationId xmlns:p14="http://schemas.microsoft.com/office/powerpoint/2010/main" val="102511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1115771"/>
            <a:ext cx="5207000" cy="338447"/>
          </a:xfrm>
        </p:spPr>
        <p:txBody>
          <a:bodyPr/>
          <a:lstStyle/>
          <a:p>
            <a:r>
              <a:rPr lang="en-US" altLang="zh-CN" sz="2333" dirty="0">
                <a:solidFill>
                  <a:schemeClr val="accent4">
                    <a:lumMod val="75000"/>
                    <a:lumOff val="25000"/>
                  </a:schemeClr>
                </a:solidFill>
              </a:rPr>
              <a:t>Procedure</a:t>
            </a:r>
            <a:endParaRPr lang="zh-CN" altLang="en-US" sz="2333" dirty="0">
              <a:solidFill>
                <a:schemeClr val="accent4">
                  <a:lumMod val="75000"/>
                  <a:lumOff val="25000"/>
                </a:schemeClr>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563" y="2954515"/>
            <a:ext cx="5657734" cy="2493785"/>
          </a:xfrm>
          <a:prstGeom prst="rect">
            <a:avLst/>
          </a:prstGeom>
          <a:ln>
            <a:solidFill>
              <a:schemeClr val="tx1"/>
            </a:solidFill>
          </a:ln>
          <a:effectLst>
            <a:outerShdw blurRad="50800" dist="38100" dir="2700000" algn="tl" rotWithShape="0">
              <a:prstClr val="black">
                <a:alpha val="40000"/>
              </a:prstClr>
            </a:outerShdw>
          </a:effectLst>
        </p:spPr>
      </p:pic>
      <p:sp>
        <p:nvSpPr>
          <p:cNvPr id="6" name="内容占位符 2"/>
          <p:cNvSpPr>
            <a:spLocks noGrp="1"/>
          </p:cNvSpPr>
          <p:nvPr>
            <p:ph idx="1"/>
          </p:nvPr>
        </p:nvSpPr>
        <p:spPr>
          <a:xfrm>
            <a:off x="609600" y="1437341"/>
            <a:ext cx="6159500" cy="1304174"/>
          </a:xfrm>
        </p:spPr>
        <p:txBody>
          <a:bodyPr>
            <a:noAutofit/>
          </a:bodyPr>
          <a:lstStyle/>
          <a:p>
            <a:pPr>
              <a:lnSpc>
                <a:spcPct val="140000"/>
              </a:lnSpc>
            </a:pPr>
            <a:r>
              <a:rPr lang="en-US" altLang="zh-CN" sz="1600" dirty="0">
                <a:latin typeface="Times New Roman" panose="02020603050405020304" pitchFamily="18" charset="0"/>
                <a:cs typeface="Times New Roman" panose="02020603050405020304" pitchFamily="18" charset="0"/>
              </a:rPr>
              <a:t>Request preferably 24 hours in advance, with the maximum duration of intensive observation being no more than 48 hours.</a:t>
            </a:r>
          </a:p>
          <a:p>
            <a:pPr>
              <a:lnSpc>
                <a:spcPct val="140000"/>
              </a:lnSpc>
            </a:pPr>
            <a:r>
              <a:rPr lang="en-US" altLang="zh-CN" sz="1600" dirty="0">
                <a:latin typeface="Times New Roman" panose="02020603050405020304" pitchFamily="18" charset="0"/>
                <a:cs typeface="Times New Roman" panose="02020603050405020304" pitchFamily="18" charset="0"/>
              </a:rPr>
              <a:t>Each requested duration shall not exceed 7 days. Any extension needs to be re-requested.</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5644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437646" y="4223369"/>
            <a:ext cx="1481584" cy="158507"/>
          </a:xfrm>
          <a:prstGeom prst="rect">
            <a:avLst/>
          </a:prstGeom>
          <a:extLst/>
        </p:spPr>
        <p:style>
          <a:lnRef idx="2">
            <a:schemeClr val="accent1"/>
          </a:lnRef>
          <a:fillRef idx="1">
            <a:schemeClr val="lt1"/>
          </a:fillRef>
          <a:effectRef idx="0">
            <a:schemeClr val="accent1"/>
          </a:effectRef>
          <a:fontRef idx="minor">
            <a:schemeClr val="dk1"/>
          </a:fontRef>
        </p:style>
        <p:txBody>
          <a:bodyPr lIns="42678" tIns="21337" rIns="42678" bIns="21337">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defRPr/>
            </a:pPr>
            <a:r>
              <a:rPr lang="en-US" altLang="zh-CN" sz="750" dirty="0">
                <a:solidFill>
                  <a:srgbClr val="FF0000"/>
                </a:solidFill>
              </a:rPr>
              <a:t>Users</a:t>
            </a:r>
            <a:r>
              <a:rPr lang="en-US" altLang="zh-CN" sz="750" dirty="0">
                <a:solidFill>
                  <a:srgbClr val="000000"/>
                </a:solidFill>
              </a:rPr>
              <a:t>: New  Applications</a:t>
            </a:r>
            <a:endParaRPr lang="zh-CN" altLang="en-US" sz="750" dirty="0">
              <a:solidFill>
                <a:srgbClr val="000000"/>
              </a:solidFill>
            </a:endParaRPr>
          </a:p>
        </p:txBody>
      </p:sp>
      <p:sp>
        <p:nvSpPr>
          <p:cNvPr id="5" name="下箭头 4"/>
          <p:cNvSpPr/>
          <p:nvPr/>
        </p:nvSpPr>
        <p:spPr>
          <a:xfrm>
            <a:off x="689982" y="1926349"/>
            <a:ext cx="337096" cy="2227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42678" tIns="21337" rIns="42678" bIns="21337" anchor="ctr"/>
          <a:lstStyle/>
          <a:p>
            <a:pPr algn="ctr">
              <a:defRPr/>
            </a:pPr>
            <a:endParaRPr lang="zh-CN" altLang="en-US" sz="875">
              <a:solidFill>
                <a:prstClr val="white"/>
              </a:solidFill>
            </a:endParaRPr>
          </a:p>
        </p:txBody>
      </p:sp>
      <p:sp>
        <p:nvSpPr>
          <p:cNvPr id="6" name="TextBox 7"/>
          <p:cNvSpPr txBox="1"/>
          <p:nvPr/>
        </p:nvSpPr>
        <p:spPr>
          <a:xfrm>
            <a:off x="1054730" y="2978576"/>
            <a:ext cx="784324" cy="158507"/>
          </a:xfrm>
          <a:prstGeom prst="rect">
            <a:avLst/>
          </a:prstGeom>
        </p:spPr>
        <p:style>
          <a:lnRef idx="2">
            <a:schemeClr val="accent6"/>
          </a:lnRef>
          <a:fillRef idx="1">
            <a:schemeClr val="lt1"/>
          </a:fillRef>
          <a:effectRef idx="0">
            <a:schemeClr val="accent6"/>
          </a:effectRef>
          <a:fontRef idx="minor">
            <a:schemeClr val="dk1"/>
          </a:fontRef>
        </p:style>
        <p:txBody>
          <a:bodyPr lIns="42678" tIns="21337" rIns="42678" bIns="21337">
            <a:spAutoFit/>
          </a:bodyPr>
          <a:lstStyle/>
          <a:p>
            <a:pPr>
              <a:defRPr/>
            </a:pPr>
            <a:r>
              <a:rPr lang="en-US" altLang="zh-CN" sz="750" dirty="0">
                <a:solidFill>
                  <a:prstClr val="black"/>
                </a:solidFill>
              </a:rPr>
              <a:t>Application tools</a:t>
            </a:r>
            <a:endParaRPr lang="zh-CN" altLang="en-US" sz="750" dirty="0">
              <a:solidFill>
                <a:prstClr val="black"/>
              </a:solidFill>
            </a:endParaRPr>
          </a:p>
        </p:txBody>
      </p:sp>
      <p:sp>
        <p:nvSpPr>
          <p:cNvPr id="7" name="左大括号 6"/>
          <p:cNvSpPr/>
          <p:nvPr/>
        </p:nvSpPr>
        <p:spPr>
          <a:xfrm>
            <a:off x="1958933" y="2143127"/>
            <a:ext cx="385193" cy="1946633"/>
          </a:xfrm>
          <a:prstGeom prst="leftBrace">
            <a:avLst>
              <a:gd name="adj1" fmla="val 8333"/>
              <a:gd name="adj2" fmla="val 48165"/>
            </a:avLst>
          </a:prstGeom>
          <a:ln w="38100">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txBody>
          <a:bodyPr lIns="42678" tIns="21337" rIns="42678" bIns="21337" anchor="ctr"/>
          <a:lstStyle/>
          <a:p>
            <a:pPr algn="ctr">
              <a:defRPr/>
            </a:pPr>
            <a:endParaRPr lang="zh-CN" altLang="en-US" sz="875">
              <a:solidFill>
                <a:prstClr val="black"/>
              </a:solidFill>
            </a:endParaRPr>
          </a:p>
        </p:txBody>
      </p:sp>
      <p:sp>
        <p:nvSpPr>
          <p:cNvPr id="8" name="TextBox 9"/>
          <p:cNvSpPr txBox="1"/>
          <p:nvPr/>
        </p:nvSpPr>
        <p:spPr>
          <a:xfrm>
            <a:off x="2365400" y="1983745"/>
            <a:ext cx="1264580" cy="331631"/>
          </a:xfrm>
          <a:prstGeom prst="rect">
            <a:avLst/>
          </a:prstGeom>
        </p:spPr>
        <p:style>
          <a:lnRef idx="2">
            <a:schemeClr val="accent6"/>
          </a:lnRef>
          <a:fillRef idx="1">
            <a:schemeClr val="lt1"/>
          </a:fillRef>
          <a:effectRef idx="0">
            <a:schemeClr val="accent6"/>
          </a:effectRef>
          <a:fontRef idx="minor">
            <a:schemeClr val="dk1"/>
          </a:fontRef>
        </p:style>
        <p:txBody>
          <a:bodyPr wrap="square" lIns="42678" tIns="21337" rIns="42678" bIns="21337">
            <a:spAutoFit/>
          </a:bodyPr>
          <a:lstStyle/>
          <a:p>
            <a:pPr>
              <a:defRPr/>
            </a:pPr>
            <a:r>
              <a:rPr lang="en-US" altLang="zh-CN" sz="625" dirty="0">
                <a:solidFill>
                  <a:prstClr val="black"/>
                </a:solidFill>
              </a:rPr>
              <a:t>Weather monitoring and analysis</a:t>
            </a:r>
          </a:p>
          <a:p>
            <a:pPr>
              <a:defRPr/>
            </a:pPr>
            <a:r>
              <a:rPr lang="en-US" altLang="zh-CN" sz="625" dirty="0">
                <a:solidFill>
                  <a:prstClr val="black"/>
                </a:solidFill>
              </a:rPr>
              <a:t>---Geostationary Satellite data (FY-2/FY-4)</a:t>
            </a:r>
            <a:endParaRPr lang="zh-CN" altLang="en-US" sz="625" dirty="0">
              <a:solidFill>
                <a:prstClr val="black"/>
              </a:solidFill>
            </a:endParaRPr>
          </a:p>
        </p:txBody>
      </p:sp>
      <p:sp>
        <p:nvSpPr>
          <p:cNvPr id="9" name="TextBox 10"/>
          <p:cNvSpPr txBox="1"/>
          <p:nvPr/>
        </p:nvSpPr>
        <p:spPr>
          <a:xfrm>
            <a:off x="455696" y="1697599"/>
            <a:ext cx="1383358" cy="273923"/>
          </a:xfrm>
          <a:prstGeom prst="rect">
            <a:avLst/>
          </a:prstGeom>
        </p:spPr>
        <p:style>
          <a:lnRef idx="2">
            <a:schemeClr val="accent1"/>
          </a:lnRef>
          <a:fillRef idx="1">
            <a:schemeClr val="lt1"/>
          </a:fillRef>
          <a:effectRef idx="0">
            <a:schemeClr val="accent1"/>
          </a:effectRef>
          <a:fontRef idx="minor">
            <a:schemeClr val="dk1"/>
          </a:fontRef>
        </p:style>
        <p:txBody>
          <a:bodyPr lIns="42678" tIns="21337" rIns="42678" bIns="21337">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defRPr/>
            </a:pPr>
            <a:r>
              <a:rPr lang="en-US" altLang="zh-CN" sz="750" dirty="0">
                <a:solidFill>
                  <a:srgbClr val="FF0000"/>
                </a:solidFill>
              </a:rPr>
              <a:t>SATs</a:t>
            </a:r>
            <a:r>
              <a:rPr lang="en-US" altLang="zh-CN" sz="750" dirty="0">
                <a:solidFill>
                  <a:srgbClr val="000000"/>
                </a:solidFill>
              </a:rPr>
              <a:t>: New Observation Capability</a:t>
            </a:r>
          </a:p>
        </p:txBody>
      </p:sp>
      <p:sp>
        <p:nvSpPr>
          <p:cNvPr id="10" name="TextBox 11"/>
          <p:cNvSpPr txBox="1"/>
          <p:nvPr/>
        </p:nvSpPr>
        <p:spPr>
          <a:xfrm>
            <a:off x="2373898" y="3720658"/>
            <a:ext cx="1260133" cy="427811"/>
          </a:xfrm>
          <a:prstGeom prst="rect">
            <a:avLst/>
          </a:prstGeom>
        </p:spPr>
        <p:style>
          <a:lnRef idx="2">
            <a:schemeClr val="accent6"/>
          </a:lnRef>
          <a:fillRef idx="1">
            <a:schemeClr val="lt1"/>
          </a:fillRef>
          <a:effectRef idx="0">
            <a:schemeClr val="accent6"/>
          </a:effectRef>
          <a:fontRef idx="minor">
            <a:schemeClr val="dk1"/>
          </a:fontRef>
        </p:style>
        <p:txBody>
          <a:bodyPr wrap="square" lIns="42678" tIns="21337" rIns="42678" bIns="21337">
            <a:spAutoFit/>
          </a:bodyPr>
          <a:lstStyle/>
          <a:p>
            <a:pPr>
              <a:defRPr/>
            </a:pPr>
            <a:r>
              <a:rPr lang="en-US" altLang="zh-CN" sz="625" dirty="0">
                <a:solidFill>
                  <a:prstClr val="black"/>
                </a:solidFill>
              </a:rPr>
              <a:t>Natural disaster and environment  monitoring and analysis</a:t>
            </a:r>
          </a:p>
          <a:p>
            <a:pPr>
              <a:defRPr/>
            </a:pPr>
            <a:r>
              <a:rPr lang="en-US" altLang="zh-CN" sz="625" dirty="0">
                <a:solidFill>
                  <a:prstClr val="black"/>
                </a:solidFill>
              </a:rPr>
              <a:t>---polar orbiting Satellite data </a:t>
            </a:r>
            <a:endParaRPr lang="zh-CN" altLang="en-US" sz="625" dirty="0">
              <a:solidFill>
                <a:prstClr val="black"/>
              </a:solidFill>
            </a:endParaRPr>
          </a:p>
        </p:txBody>
      </p:sp>
      <p:sp>
        <p:nvSpPr>
          <p:cNvPr id="11" name="Text Box 16"/>
          <p:cNvSpPr txBox="1">
            <a:spLocks noChangeArrowheads="1"/>
          </p:cNvSpPr>
          <p:nvPr/>
        </p:nvSpPr>
        <p:spPr bwMode="auto">
          <a:xfrm>
            <a:off x="2329533" y="2315375"/>
            <a:ext cx="1570477" cy="30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2678" tIns="21337" rIns="42678" bIns="2133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750" dirty="0"/>
              <a:t>Satellite Weather Application Platform  </a:t>
            </a:r>
            <a:r>
              <a:rPr lang="en-US" altLang="zh-CN" sz="937" dirty="0">
                <a:solidFill>
                  <a:srgbClr val="FF0000"/>
                </a:solidFill>
              </a:rPr>
              <a:t>SWAP</a:t>
            </a:r>
          </a:p>
        </p:txBody>
      </p:sp>
      <p:sp>
        <p:nvSpPr>
          <p:cNvPr id="12" name="Text Box 17"/>
          <p:cNvSpPr txBox="1">
            <a:spLocks noChangeArrowheads="1"/>
          </p:cNvSpPr>
          <p:nvPr/>
        </p:nvSpPr>
        <p:spPr bwMode="auto">
          <a:xfrm>
            <a:off x="2373898" y="4154424"/>
            <a:ext cx="1444600" cy="49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2678" tIns="21337" rIns="42678" bIns="2133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750" dirty="0"/>
              <a:t>Satellite Monitoring Application Remote sensing Toolkit </a:t>
            </a:r>
          </a:p>
          <a:p>
            <a:pPr eaLnBrk="1" hangingPunct="1">
              <a:spcBef>
                <a:spcPct val="50000"/>
              </a:spcBef>
              <a:buFontTx/>
              <a:buNone/>
            </a:pPr>
            <a:r>
              <a:rPr lang="en-US" altLang="zh-CN" sz="937" dirty="0">
                <a:solidFill>
                  <a:srgbClr val="FF0000"/>
                </a:solidFill>
              </a:rPr>
              <a:t>SMART</a:t>
            </a:r>
          </a:p>
        </p:txBody>
      </p:sp>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7007" y="1531223"/>
            <a:ext cx="3413165" cy="14473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 name="Picture 5">
            <a:extLst>
              <a:ext uri="{FF2B5EF4-FFF2-40B4-BE49-F238E27FC236}">
                <a16:creationId xmlns="" xmlns:a16="http://schemas.microsoft.com/office/drawing/2014/main" id="{694AD088-BBEA-4FB9-A027-DCEF598990F3}"/>
              </a:ext>
            </a:extLst>
          </p:cNvPr>
          <p:cNvPicPr>
            <a:picLocks noChangeAspect="1" noChangeArrowheads="1"/>
          </p:cNvPicPr>
          <p:nvPr/>
        </p:nvPicPr>
        <p:blipFill>
          <a:blip r:embed="rId3"/>
          <a:srcRect/>
          <a:stretch>
            <a:fillRect/>
          </a:stretch>
        </p:blipFill>
        <p:spPr bwMode="auto">
          <a:xfrm>
            <a:off x="3907007" y="3539919"/>
            <a:ext cx="3413165" cy="13669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文本框 17"/>
          <p:cNvSpPr txBox="1"/>
          <p:nvPr/>
        </p:nvSpPr>
        <p:spPr bwMode="gray">
          <a:xfrm>
            <a:off x="118643" y="375927"/>
            <a:ext cx="2656497" cy="461729"/>
          </a:xfrm>
          <a:prstGeom prst="rect">
            <a:avLst/>
          </a:prstGeom>
          <a:noFill/>
          <a:ln w="9525">
            <a:noFill/>
            <a:miter lim="800000"/>
            <a:headEnd/>
            <a:tailEnd/>
          </a:ln>
        </p:spPr>
        <p:txBody>
          <a:bodyPr wrap="none" rtlCol="0">
            <a:spAutoFit/>
          </a:bodyPr>
          <a:lstStyle/>
          <a:p>
            <a:pPr algn="ctr">
              <a:lnSpc>
                <a:spcPct val="90000"/>
              </a:lnSpc>
              <a:spcBef>
                <a:spcPct val="20000"/>
              </a:spcBef>
              <a:buClr>
                <a:schemeClr val="tx2"/>
              </a:buClr>
              <a:buFont typeface="Wingdings" pitchFamily="2" charset="2"/>
              <a:buNone/>
            </a:pPr>
            <a:r>
              <a:rPr kumimoji="1" lang="en-US" altLang="zh-CN" sz="2667" kern="0" dirty="0">
                <a:solidFill>
                  <a:schemeClr val="bg1"/>
                </a:solidFill>
                <a:latin typeface="+mn-lt"/>
                <a:ea typeface="黑体" pitchFamily="2" charset="-122"/>
                <a:cs typeface="+mj-cs"/>
              </a:rPr>
              <a:t>4</a:t>
            </a:r>
            <a:r>
              <a:rPr kumimoji="1" lang="zh-CN" altLang="en-US" sz="2667" kern="0" dirty="0">
                <a:solidFill>
                  <a:schemeClr val="bg1"/>
                </a:solidFill>
                <a:latin typeface="+mn-lt"/>
                <a:ea typeface="黑体" pitchFamily="2" charset="-122"/>
                <a:cs typeface="+mj-cs"/>
              </a:rPr>
              <a:t>） </a:t>
            </a:r>
            <a:r>
              <a:rPr kumimoji="1" lang="en-US" altLang="zh-CN" sz="2667" kern="0" dirty="0">
                <a:solidFill>
                  <a:schemeClr val="bg1"/>
                </a:solidFill>
                <a:latin typeface="+mn-lt"/>
                <a:ea typeface="黑体" pitchFamily="2" charset="-122"/>
                <a:cs typeface="+mj-cs"/>
              </a:rPr>
              <a:t>Applications</a:t>
            </a:r>
            <a:endParaRPr kumimoji="1" lang="zh-CN" altLang="en-US" sz="2667" kern="0" dirty="0">
              <a:solidFill>
                <a:schemeClr val="bg1"/>
              </a:solidFill>
              <a:latin typeface="+mn-lt"/>
              <a:ea typeface="黑体" pitchFamily="2" charset="-122"/>
              <a:cs typeface="+mj-cs"/>
            </a:endParaRPr>
          </a:p>
        </p:txBody>
      </p:sp>
    </p:spTree>
    <p:extLst>
      <p:ext uri="{BB962C8B-B14F-4D97-AF65-F5344CB8AC3E}">
        <p14:creationId xmlns:p14="http://schemas.microsoft.com/office/powerpoint/2010/main" val="826812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307" r="-1"/>
          <a:stretch/>
        </p:blipFill>
        <p:spPr>
          <a:xfrm>
            <a:off x="801579" y="1336737"/>
            <a:ext cx="5896240" cy="3936585"/>
          </a:xfrm>
          <a:prstGeom prst="rect">
            <a:avLst/>
          </a:prstGeom>
        </p:spPr>
      </p:pic>
      <p:sp>
        <p:nvSpPr>
          <p:cNvPr id="5" name="文本框 4"/>
          <p:cNvSpPr txBox="1"/>
          <p:nvPr/>
        </p:nvSpPr>
        <p:spPr>
          <a:xfrm>
            <a:off x="152400" y="944561"/>
            <a:ext cx="7194598" cy="338554"/>
          </a:xfrm>
          <a:prstGeom prst="rect">
            <a:avLst/>
          </a:prstGeom>
          <a:noFill/>
        </p:spPr>
        <p:txBody>
          <a:bodyPr wrap="none" rtlCol="0">
            <a:spAutoFit/>
          </a:bodyPr>
          <a:lstStyle/>
          <a:p>
            <a:r>
              <a:rPr kumimoji="1" lang="en-US" altLang="zh-CN" sz="1600" dirty="0" smtClean="0"/>
              <a:t>Prototype</a:t>
            </a:r>
            <a:r>
              <a:rPr kumimoji="1" lang="zh-CN" altLang="en-US" sz="1600" dirty="0" smtClean="0"/>
              <a:t> </a:t>
            </a:r>
            <a:r>
              <a:rPr kumimoji="1" lang="en-US" altLang="zh-CN" sz="1600" dirty="0" smtClean="0"/>
              <a:t>of FENGYUN “</a:t>
            </a:r>
            <a:r>
              <a:rPr kumimoji="1" lang="en-US" altLang="zh-CN" sz="1600" dirty="0" err="1" smtClean="0"/>
              <a:t>cloud+end</a:t>
            </a:r>
            <a:r>
              <a:rPr kumimoji="1" lang="en-US" altLang="zh-CN" sz="1600" dirty="0" smtClean="0"/>
              <a:t> “ remote sensing platform-GEO satellites</a:t>
            </a:r>
            <a:endParaRPr kumimoji="1" lang="zh-CN" altLang="en-US" sz="1600" dirty="0"/>
          </a:p>
        </p:txBody>
      </p:sp>
      <p:sp>
        <p:nvSpPr>
          <p:cNvPr id="6" name="矩形 5"/>
          <p:cNvSpPr/>
          <p:nvPr/>
        </p:nvSpPr>
        <p:spPr>
          <a:xfrm>
            <a:off x="1905000" y="5295900"/>
            <a:ext cx="4172937" cy="369332"/>
          </a:xfrm>
          <a:prstGeom prst="rect">
            <a:avLst/>
          </a:prstGeom>
        </p:spPr>
        <p:txBody>
          <a:bodyPr wrap="none">
            <a:spAutoFit/>
          </a:bodyPr>
          <a:lstStyle/>
          <a:p>
            <a:r>
              <a:rPr lang="zh-CN" altLang="en-US"/>
              <a:t>https://fy4.nsmc.org.cn/mips/index.html</a:t>
            </a:r>
          </a:p>
        </p:txBody>
      </p:sp>
    </p:spTree>
    <p:extLst>
      <p:ext uri="{BB962C8B-B14F-4D97-AF65-F5344CB8AC3E}">
        <p14:creationId xmlns:p14="http://schemas.microsoft.com/office/powerpoint/2010/main" val="2135618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IMG_9890.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6844" y="0"/>
            <a:ext cx="3289300" cy="5715000"/>
          </a:xfrm>
        </p:spPr>
      </p:pic>
    </p:spTree>
    <p:extLst>
      <p:ext uri="{BB962C8B-B14F-4D97-AF65-F5344CB8AC3E}">
        <p14:creationId xmlns:p14="http://schemas.microsoft.com/office/powerpoint/2010/main" val="51625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4317" y="945195"/>
            <a:ext cx="7284366" cy="338554"/>
          </a:xfrm>
          <a:prstGeom prst="rect">
            <a:avLst/>
          </a:prstGeom>
          <a:noFill/>
        </p:spPr>
        <p:txBody>
          <a:bodyPr wrap="none" rtlCol="0">
            <a:spAutoFit/>
          </a:bodyPr>
          <a:lstStyle/>
          <a:p>
            <a:r>
              <a:rPr kumimoji="1" lang="en-US" altLang="zh-CN" sz="1600" dirty="0" smtClean="0"/>
              <a:t>Prototype</a:t>
            </a:r>
            <a:r>
              <a:rPr kumimoji="1" lang="zh-CN" altLang="en-US" sz="1600" dirty="0" smtClean="0"/>
              <a:t> </a:t>
            </a:r>
            <a:r>
              <a:rPr kumimoji="1" lang="en-US" altLang="zh-CN" sz="1600" dirty="0" smtClean="0"/>
              <a:t>of FENGYUN “</a:t>
            </a:r>
            <a:r>
              <a:rPr kumimoji="1" lang="en-US" altLang="zh-CN" sz="1600" dirty="0" err="1" smtClean="0"/>
              <a:t>cloud+client</a:t>
            </a:r>
            <a:r>
              <a:rPr kumimoji="1" lang="en-US" altLang="zh-CN" sz="1600" dirty="0" smtClean="0"/>
              <a:t> “ remote sensing platform-LEO satellites</a:t>
            </a:r>
            <a:endParaRPr kumimoji="1" lang="zh-CN" altLang="en-US" sz="1600" dirty="0"/>
          </a:p>
        </p:txBody>
      </p:sp>
      <p:pic>
        <p:nvPicPr>
          <p:cNvPr id="5" name="图片 4"/>
          <p:cNvPicPr>
            <a:picLocks noChangeAspect="1"/>
          </p:cNvPicPr>
          <p:nvPr/>
        </p:nvPicPr>
        <p:blipFill rotWithShape="1">
          <a:blip r:embed="rId2"/>
          <a:srcRect l="1067"/>
          <a:stretch/>
        </p:blipFill>
        <p:spPr>
          <a:xfrm>
            <a:off x="1295399" y="1283749"/>
            <a:ext cx="5473387" cy="4030703"/>
          </a:xfrm>
          <a:prstGeom prst="rect">
            <a:avLst/>
          </a:prstGeom>
        </p:spPr>
      </p:pic>
      <p:sp>
        <p:nvSpPr>
          <p:cNvPr id="6" name="矩形 5"/>
          <p:cNvSpPr/>
          <p:nvPr/>
        </p:nvSpPr>
        <p:spPr>
          <a:xfrm>
            <a:off x="1905000" y="5318685"/>
            <a:ext cx="4172937" cy="369332"/>
          </a:xfrm>
          <a:prstGeom prst="rect">
            <a:avLst/>
          </a:prstGeom>
        </p:spPr>
        <p:txBody>
          <a:bodyPr wrap="none">
            <a:spAutoFit/>
          </a:bodyPr>
          <a:lstStyle/>
          <a:p>
            <a:r>
              <a:rPr lang="zh-CN" altLang="en-US"/>
              <a:t>https://fy4.nsmc.org.cn/mips/index.html</a:t>
            </a:r>
          </a:p>
        </p:txBody>
      </p:sp>
    </p:spTree>
    <p:extLst>
      <p:ext uri="{BB962C8B-B14F-4D97-AF65-F5344CB8AC3E}">
        <p14:creationId xmlns:p14="http://schemas.microsoft.com/office/powerpoint/2010/main" val="14237232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380" y="369848"/>
            <a:ext cx="5207000" cy="406136"/>
          </a:xfrm>
        </p:spPr>
        <p:txBody>
          <a:bodyPr/>
          <a:lstStyle/>
          <a:p>
            <a:r>
              <a:rPr kumimoji="1" lang="en-US" altLang="zh-CN" dirty="0" smtClean="0"/>
              <a:t>Mobile</a:t>
            </a:r>
            <a:r>
              <a:rPr kumimoji="1" lang="zh-CN" altLang="en-US" dirty="0" smtClean="0"/>
              <a:t> </a:t>
            </a:r>
            <a:r>
              <a:rPr kumimoji="1" lang="en-US" altLang="zh-CN" dirty="0" smtClean="0"/>
              <a:t>APPs</a:t>
            </a:r>
            <a:endParaRPr kumimoji="1" lang="zh-CN" altLang="en-US" dirty="0"/>
          </a:p>
        </p:txBody>
      </p:sp>
      <p:sp>
        <p:nvSpPr>
          <p:cNvPr id="4" name="矩形 3">
            <a:extLst>
              <a:ext uri="{FF2B5EF4-FFF2-40B4-BE49-F238E27FC236}">
                <a16:creationId xmlns="" xmlns:a16="http://schemas.microsoft.com/office/drawing/2014/main" id="{7B4F9E8F-D9BD-40A7-B326-AFDF8F10F62B}"/>
              </a:ext>
            </a:extLst>
          </p:cNvPr>
          <p:cNvSpPr/>
          <p:nvPr/>
        </p:nvSpPr>
        <p:spPr>
          <a:xfrm>
            <a:off x="2723285" y="3986272"/>
            <a:ext cx="4282381" cy="434876"/>
          </a:xfrm>
          <a:prstGeom prst="rect">
            <a:avLst/>
          </a:prstGeom>
          <a:solidFill>
            <a:schemeClr val="bg1"/>
          </a:solidFill>
          <a:ln w="19050" cap="flat" cmpd="sng" algn="ctr">
            <a:noFill/>
            <a:prstDash val="solid"/>
            <a:round/>
            <a:headEnd type="none" w="med" len="med"/>
            <a:tailEnd type="none" w="med" len="med"/>
          </a:ln>
          <a:effectLst/>
        </p:spPr>
        <p:txBody>
          <a:bodyPr vert="horz" wrap="square" lIns="42863" tIns="21431" rIns="42863" bIns="21431" numCol="1" rtlCol="0" anchor="t" anchorCtr="0" compatLnSpc="1">
            <a:noAutofit/>
          </a:bodyPr>
          <a:lstStyle/>
          <a:p>
            <a:endParaRPr lang="zh-CN" altLang="en-US" sz="844">
              <a:latin typeface="Arial" panose="020B0604020202020204" pitchFamily="34" charset="0"/>
              <a:ea typeface="宋体" panose="02010600030101010101" pitchFamily="2" charset="-122"/>
            </a:endParaRPr>
          </a:p>
        </p:txBody>
      </p:sp>
      <p:pic>
        <p:nvPicPr>
          <p:cNvPr id="5" name="图片 4">
            <a:extLst>
              <a:ext uri="{FF2B5EF4-FFF2-40B4-BE49-F238E27FC236}">
                <a16:creationId xmlns="" xmlns:a16="http://schemas.microsoft.com/office/drawing/2014/main" id="{A24AD38A-1309-4BAC-A34E-986ECD662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49" y="1983577"/>
            <a:ext cx="2512151" cy="3294048"/>
          </a:xfrm>
          <a:prstGeom prst="rect">
            <a:avLst/>
          </a:prstGeom>
        </p:spPr>
      </p:pic>
      <p:pic>
        <p:nvPicPr>
          <p:cNvPr id="6" name="图片 5">
            <a:extLst>
              <a:ext uri="{FF2B5EF4-FFF2-40B4-BE49-F238E27FC236}">
                <a16:creationId xmlns="" xmlns:a16="http://schemas.microsoft.com/office/drawing/2014/main" id="{58700138-5A0A-4AE9-ADE6-DF6DECBD6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4562" y="2090704"/>
            <a:ext cx="4572046" cy="3052796"/>
          </a:xfrm>
          <a:prstGeom prst="rect">
            <a:avLst/>
          </a:prstGeom>
          <a:effectLst/>
        </p:spPr>
      </p:pic>
      <p:pic>
        <p:nvPicPr>
          <p:cNvPr id="7" name="图片 6">
            <a:extLst>
              <a:ext uri="{FF2B5EF4-FFF2-40B4-BE49-F238E27FC236}">
                <a16:creationId xmlns="" xmlns:a16="http://schemas.microsoft.com/office/drawing/2014/main" id="{3497C525-C30F-45C1-B290-2905F0ACC2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2247900"/>
            <a:ext cx="3733800" cy="2648467"/>
          </a:xfrm>
          <a:prstGeom prst="rect">
            <a:avLst/>
          </a:prstGeom>
        </p:spPr>
      </p:pic>
      <p:pic>
        <p:nvPicPr>
          <p:cNvPr id="8" name="app">
            <a:hlinkClick r:id="" action="ppaction://media"/>
            <a:extLst>
              <a:ext uri="{FF2B5EF4-FFF2-40B4-BE49-F238E27FC236}">
                <a16:creationId xmlns="" xmlns:a16="http://schemas.microsoft.com/office/drawing/2014/main" id="{58320284-8019-4D89-9342-C7953858EA2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5005" y="2339274"/>
            <a:ext cx="1812940" cy="2499426"/>
          </a:xfrm>
          <a:prstGeom prst="rect">
            <a:avLst/>
          </a:prstGeom>
        </p:spPr>
      </p:pic>
      <p:sp>
        <p:nvSpPr>
          <p:cNvPr id="10" name="矩形 9">
            <a:extLst>
              <a:ext uri="{FF2B5EF4-FFF2-40B4-BE49-F238E27FC236}">
                <a16:creationId xmlns="" xmlns:a16="http://schemas.microsoft.com/office/drawing/2014/main" id="{80AC36DC-CB9E-4CD3-B53C-455BDEA1EEAB}"/>
              </a:ext>
            </a:extLst>
          </p:cNvPr>
          <p:cNvSpPr/>
          <p:nvPr/>
        </p:nvSpPr>
        <p:spPr>
          <a:xfrm>
            <a:off x="-145884" y="1223661"/>
            <a:ext cx="7543800" cy="535740"/>
          </a:xfrm>
          <a:prstGeom prst="rect">
            <a:avLst/>
          </a:prstGeom>
        </p:spPr>
        <p:txBody>
          <a:bodyPr anchor="b">
            <a:noAutofit/>
          </a:bodyPr>
          <a:lstStyle/>
          <a:p>
            <a:pPr marL="464344" lvl="1" indent="-178594">
              <a:buFont typeface="Wingdings" panose="05000000000000000000" pitchFamily="2" charset="2"/>
              <a:buChar char="u"/>
            </a:pPr>
            <a:r>
              <a:rPr lang="en-US" altLang="zh-CN" dirty="0">
                <a:solidFill>
                  <a:schemeClr val="accent1">
                    <a:lumMod val="75000"/>
                  </a:schemeClr>
                </a:solidFill>
              </a:rPr>
              <a:t>“</a:t>
            </a:r>
            <a:r>
              <a:rPr lang="en-US" altLang="zh-CN" dirty="0" err="1">
                <a:solidFill>
                  <a:schemeClr val="accent1">
                    <a:lumMod val="75000"/>
                  </a:schemeClr>
                </a:solidFill>
              </a:rPr>
              <a:t>Fengyun</a:t>
            </a:r>
            <a:r>
              <a:rPr lang="en-US" altLang="zh-CN" dirty="0">
                <a:solidFill>
                  <a:schemeClr val="accent1">
                    <a:lumMod val="75000"/>
                  </a:schemeClr>
                </a:solidFill>
              </a:rPr>
              <a:t> Now” app</a:t>
            </a:r>
          </a:p>
          <a:p>
            <a:pPr lvl="1"/>
            <a:r>
              <a:rPr lang="en-US" altLang="zh-CN" dirty="0">
                <a:solidFill>
                  <a:schemeClr val="accent1">
                    <a:lumMod val="75000"/>
                  </a:schemeClr>
                </a:solidFill>
              </a:rPr>
              <a:t>	 Real-time cloud image release orientated mobile terminal</a:t>
            </a:r>
          </a:p>
        </p:txBody>
      </p:sp>
    </p:spTree>
    <p:extLst>
      <p:ext uri="{BB962C8B-B14F-4D97-AF65-F5344CB8AC3E}">
        <p14:creationId xmlns:p14="http://schemas.microsoft.com/office/powerpoint/2010/main" val="54161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4682" y="338169"/>
            <a:ext cx="5207000" cy="406136"/>
          </a:xfrm>
        </p:spPr>
        <p:txBody>
          <a:bodyPr/>
          <a:lstStyle/>
          <a:p>
            <a:r>
              <a:rPr kumimoji="1" lang="en-US" altLang="zh-CN" dirty="0" smtClean="0"/>
              <a:t>WeChat</a:t>
            </a:r>
            <a:r>
              <a:rPr kumimoji="1" lang="zh-CN" altLang="en-US" dirty="0" smtClean="0"/>
              <a:t> </a:t>
            </a:r>
            <a:r>
              <a:rPr kumimoji="1" lang="en-US" altLang="zh-CN" dirty="0" smtClean="0"/>
              <a:t>applets</a:t>
            </a:r>
            <a:endParaRPr kumimoji="1" lang="zh-CN" altLang="en-US" dirty="0"/>
          </a:p>
        </p:txBody>
      </p:sp>
      <p:sp>
        <p:nvSpPr>
          <p:cNvPr id="4" name="矩形 3">
            <a:extLst>
              <a:ext uri="{FF2B5EF4-FFF2-40B4-BE49-F238E27FC236}">
                <a16:creationId xmlns="" xmlns:a16="http://schemas.microsoft.com/office/drawing/2014/main" id="{EE382F08-1F12-4A2C-B4CA-6C9DA2D9003A}"/>
              </a:ext>
            </a:extLst>
          </p:cNvPr>
          <p:cNvSpPr/>
          <p:nvPr/>
        </p:nvSpPr>
        <p:spPr>
          <a:xfrm>
            <a:off x="1056410" y="3982321"/>
            <a:ext cx="5709841" cy="579834"/>
          </a:xfrm>
          <a:prstGeom prst="rect">
            <a:avLst/>
          </a:prstGeom>
          <a:solidFill>
            <a:schemeClr val="bg1"/>
          </a:solidFill>
          <a:ln w="19050" cap="flat" cmpd="sng" algn="ctr">
            <a:noFill/>
            <a:prstDash val="solid"/>
            <a:round/>
            <a:headEnd type="none" w="med" len="med"/>
            <a:tailEnd type="none" w="med" len="med"/>
          </a:ln>
          <a:effectLst/>
        </p:spPr>
        <p:txBody>
          <a:bodyPr vert="horz" wrap="square" lIns="57150" tIns="28575" rIns="57150" bIns="28575" numCol="1" rtlCol="0" anchor="t" anchorCtr="0" compatLnSpc="1">
            <a:noAutofit/>
          </a:bodyPr>
          <a:lstStyle/>
          <a:p>
            <a:endParaRPr lang="zh-CN" altLang="en-US">
              <a:latin typeface="Arial" panose="020B0604020202020204" pitchFamily="34" charset="0"/>
              <a:ea typeface="宋体" panose="02010600030101010101" pitchFamily="2" charset="-122"/>
            </a:endParaRPr>
          </a:p>
        </p:txBody>
      </p:sp>
      <p:pic>
        <p:nvPicPr>
          <p:cNvPr id="5" name="图片 4">
            <a:extLst>
              <a:ext uri="{FF2B5EF4-FFF2-40B4-BE49-F238E27FC236}">
                <a16:creationId xmlns="" xmlns:a16="http://schemas.microsoft.com/office/drawing/2014/main" id="{5C7BCB07-F3E1-4052-9CC6-A44E6D805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328" y="1943100"/>
            <a:ext cx="2167298" cy="2996266"/>
          </a:xfrm>
          <a:prstGeom prst="rect">
            <a:avLst/>
          </a:prstGeom>
        </p:spPr>
      </p:pic>
      <p:pic>
        <p:nvPicPr>
          <p:cNvPr id="6" name="图片 5">
            <a:extLst>
              <a:ext uri="{FF2B5EF4-FFF2-40B4-BE49-F238E27FC236}">
                <a16:creationId xmlns="" xmlns:a16="http://schemas.microsoft.com/office/drawing/2014/main" id="{3A43D299-ED0E-49F0-8326-DF42494EB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151" y="1943100"/>
            <a:ext cx="2162441" cy="2985204"/>
          </a:xfrm>
          <a:prstGeom prst="rect">
            <a:avLst/>
          </a:prstGeom>
        </p:spPr>
      </p:pic>
      <p:pic>
        <p:nvPicPr>
          <p:cNvPr id="8" name="wx_select">
            <a:hlinkClick r:id="" action="ppaction://media"/>
            <a:extLst>
              <a:ext uri="{FF2B5EF4-FFF2-40B4-BE49-F238E27FC236}">
                <a16:creationId xmlns="" xmlns:a16="http://schemas.microsoft.com/office/drawing/2014/main" id="{B8B08254-3F4A-42C6-8291-821CFEC9FEF9}"/>
              </a:ext>
            </a:extLst>
          </p:cNvPr>
          <p:cNvPicPr>
            <a:picLocks noChangeAspect="1"/>
          </p:cNvPicPr>
          <p:nvPr>
            <a:videoFile r:link="rId1"/>
            <p:extLst>
              <p:ext uri="{DAA4B4D4-6D71-4841-9C94-3DE7FCFB9230}">
                <p14:media xmlns:p14="http://schemas.microsoft.com/office/powerpoint/2010/main" r:embed="rId2">
                  <p14:trim st="32889"/>
                </p14:media>
              </p:ext>
            </p:extLst>
          </p:nvPr>
        </p:nvPicPr>
        <p:blipFill>
          <a:blip r:embed="rId6"/>
          <a:stretch>
            <a:fillRect/>
          </a:stretch>
        </p:blipFill>
        <p:spPr>
          <a:xfrm>
            <a:off x="889901" y="2258139"/>
            <a:ext cx="1566361" cy="2260311"/>
          </a:xfrm>
          <a:prstGeom prst="rect">
            <a:avLst/>
          </a:prstGeom>
        </p:spPr>
      </p:pic>
      <p:pic>
        <p:nvPicPr>
          <p:cNvPr id="11" name="图片 10">
            <a:extLst>
              <a:ext uri="{FF2B5EF4-FFF2-40B4-BE49-F238E27FC236}">
                <a16:creationId xmlns="" xmlns:a16="http://schemas.microsoft.com/office/drawing/2014/main" id="{0422E0EF-9CA0-449B-8E5D-41BFA83BFB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2470974"/>
            <a:ext cx="1971276" cy="1971276"/>
          </a:xfrm>
          <a:prstGeom prst="rect">
            <a:avLst/>
          </a:prstGeom>
        </p:spPr>
      </p:pic>
      <p:sp>
        <p:nvSpPr>
          <p:cNvPr id="12" name="文本框 11"/>
          <p:cNvSpPr txBox="1"/>
          <p:nvPr/>
        </p:nvSpPr>
        <p:spPr bwMode="gray">
          <a:xfrm>
            <a:off x="323356" y="1186200"/>
            <a:ext cx="2404826" cy="480131"/>
          </a:xfrm>
          <a:prstGeom prst="rect">
            <a:avLst/>
          </a:prstGeom>
          <a:noFill/>
          <a:ln w="9525">
            <a:noFill/>
            <a:miter lim="800000"/>
            <a:headEnd/>
            <a:tailEnd/>
          </a:ln>
        </p:spPr>
        <p:txBody>
          <a:bodyPr wrap="none" rtlCol="0">
            <a:spAutoFit/>
          </a:bodyPr>
          <a:lstStyle/>
          <a:p>
            <a:pPr algn="ctr">
              <a:lnSpc>
                <a:spcPct val="90000"/>
              </a:lnSpc>
              <a:spcBef>
                <a:spcPct val="20000"/>
              </a:spcBef>
              <a:buClr>
                <a:schemeClr val="tx2"/>
              </a:buClr>
              <a:buFont typeface="Wingdings" pitchFamily="2" charset="2"/>
              <a:buNone/>
            </a:pPr>
            <a:r>
              <a:rPr kumimoji="1" lang="en-US" altLang="zh-CN" sz="2800" kern="0" dirty="0" err="1" smtClean="0">
                <a:latin typeface="+mn-lt"/>
                <a:ea typeface="黑体" pitchFamily="2" charset="-122"/>
                <a:cs typeface="+mj-cs"/>
              </a:rPr>
              <a:t>Fengyun</a:t>
            </a:r>
            <a:r>
              <a:rPr kumimoji="1" lang="zh-CN" altLang="en-US" sz="2800" kern="0" dirty="0" smtClean="0">
                <a:latin typeface="+mn-lt"/>
                <a:ea typeface="黑体" pitchFamily="2" charset="-122"/>
                <a:cs typeface="+mj-cs"/>
              </a:rPr>
              <a:t> </a:t>
            </a:r>
            <a:r>
              <a:rPr kumimoji="1" lang="en-US" altLang="zh-CN" sz="2800" kern="0" dirty="0" smtClean="0">
                <a:latin typeface="+mn-lt"/>
                <a:ea typeface="黑体" pitchFamily="2" charset="-122"/>
                <a:cs typeface="+mj-cs"/>
              </a:rPr>
              <a:t>Now</a:t>
            </a:r>
            <a:endParaRPr kumimoji="1" lang="zh-CN" altLang="en-US" sz="2800" kern="0" dirty="0">
              <a:latin typeface="+mn-lt"/>
              <a:ea typeface="黑体" pitchFamily="2" charset="-122"/>
              <a:cs typeface="+mj-cs"/>
            </a:endParaRPr>
          </a:p>
        </p:txBody>
      </p:sp>
    </p:spTree>
    <p:extLst>
      <p:ext uri="{BB962C8B-B14F-4D97-AF65-F5344CB8AC3E}">
        <p14:creationId xmlns:p14="http://schemas.microsoft.com/office/powerpoint/2010/main" val="122582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l="8974" t="10000" r="6460" b="42000"/>
          <a:stretch/>
        </p:blipFill>
        <p:spPr>
          <a:xfrm>
            <a:off x="0" y="1562100"/>
            <a:ext cx="7556501" cy="3810000"/>
          </a:xfrm>
          <a:prstGeom prst="rect">
            <a:avLst/>
          </a:prstGeom>
        </p:spPr>
      </p:pic>
      <p:sp>
        <p:nvSpPr>
          <p:cNvPr id="4" name="文本框 3"/>
          <p:cNvSpPr txBox="1"/>
          <p:nvPr/>
        </p:nvSpPr>
        <p:spPr bwMode="gray">
          <a:xfrm>
            <a:off x="63500" y="1104900"/>
            <a:ext cx="3820278" cy="369332"/>
          </a:xfrm>
          <a:prstGeom prst="rect">
            <a:avLst/>
          </a:prstGeom>
          <a:noFill/>
          <a:ln w="9525">
            <a:noFill/>
            <a:miter lim="800000"/>
            <a:headEnd/>
            <a:tailEnd/>
          </a:ln>
        </p:spPr>
        <p:txBody>
          <a:bodyPr wrap="none" rtlCol="0">
            <a:spAutoFit/>
          </a:bodyPr>
          <a:lstStyle/>
          <a:p>
            <a:pPr algn="ctr">
              <a:lnSpc>
                <a:spcPct val="90000"/>
              </a:lnSpc>
              <a:spcBef>
                <a:spcPct val="20000"/>
              </a:spcBef>
              <a:buClr>
                <a:schemeClr val="tx2"/>
              </a:buClr>
              <a:buFont typeface="Wingdings" pitchFamily="2" charset="2"/>
              <a:buNone/>
            </a:pPr>
            <a:r>
              <a:rPr kumimoji="1" lang="en-US" altLang="zh-CN" sz="2000" kern="0" dirty="0">
                <a:latin typeface="+mn-lt"/>
                <a:ea typeface="黑体" pitchFamily="2" charset="-122"/>
                <a:cs typeface="+mj-cs"/>
              </a:rPr>
              <a:t>Historical</a:t>
            </a:r>
            <a:r>
              <a:rPr kumimoji="1" lang="zh-CN" altLang="en-US" sz="2000" kern="0" dirty="0">
                <a:latin typeface="+mn-lt"/>
                <a:ea typeface="黑体" pitchFamily="2" charset="-122"/>
                <a:cs typeface="+mj-cs"/>
              </a:rPr>
              <a:t> </a:t>
            </a:r>
            <a:r>
              <a:rPr kumimoji="1" lang="en-US" altLang="zh-CN" sz="2000" kern="0" dirty="0" err="1">
                <a:latin typeface="+mn-lt"/>
                <a:ea typeface="黑体" pitchFamily="2" charset="-122"/>
                <a:cs typeface="+mj-cs"/>
              </a:rPr>
              <a:t>Fengyun</a:t>
            </a:r>
            <a:r>
              <a:rPr kumimoji="1" lang="zh-CN" altLang="en-US" sz="2000" kern="0" dirty="0">
                <a:latin typeface="+mn-lt"/>
                <a:ea typeface="黑体" pitchFamily="2" charset="-122"/>
                <a:cs typeface="+mj-cs"/>
              </a:rPr>
              <a:t> </a:t>
            </a:r>
            <a:r>
              <a:rPr kumimoji="1" lang="en-US" altLang="zh-CN" sz="2000" kern="0" dirty="0">
                <a:latin typeface="+mn-lt"/>
                <a:ea typeface="黑体" pitchFamily="2" charset="-122"/>
                <a:cs typeface="+mj-cs"/>
              </a:rPr>
              <a:t>satellite</a:t>
            </a:r>
            <a:r>
              <a:rPr kumimoji="1" lang="zh-CN" altLang="en-US" sz="2000" kern="0" dirty="0">
                <a:latin typeface="+mn-lt"/>
                <a:ea typeface="黑体" pitchFamily="2" charset="-122"/>
                <a:cs typeface="+mj-cs"/>
              </a:rPr>
              <a:t> </a:t>
            </a:r>
            <a:r>
              <a:rPr kumimoji="1" lang="en-US" altLang="zh-CN" sz="2000" kern="0" dirty="0">
                <a:latin typeface="+mn-lt"/>
                <a:ea typeface="黑体" pitchFamily="2" charset="-122"/>
                <a:cs typeface="+mj-cs"/>
              </a:rPr>
              <a:t>data</a:t>
            </a:r>
            <a:endParaRPr kumimoji="1" lang="zh-CN" altLang="en-US" sz="2000" kern="0" dirty="0">
              <a:latin typeface="+mn-lt"/>
              <a:ea typeface="黑体" pitchFamily="2" charset="-122"/>
              <a:cs typeface="+mj-cs"/>
            </a:endParaRPr>
          </a:p>
        </p:txBody>
      </p:sp>
    </p:spTree>
    <p:extLst>
      <p:ext uri="{BB962C8B-B14F-4D97-AF65-F5344CB8AC3E}">
        <p14:creationId xmlns:p14="http://schemas.microsoft.com/office/powerpoint/2010/main" val="11117490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white">
          <a:xfrm>
            <a:off x="124682" y="338169"/>
            <a:ext cx="5207000" cy="4061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67" baseline="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2667">
                <a:solidFill>
                  <a:schemeClr val="bg1"/>
                </a:solidFill>
                <a:latin typeface="Arial" charset="0"/>
              </a:defRPr>
            </a:lvl2pPr>
            <a:lvl3pPr algn="ctr" rtl="0" eaLnBrk="0" fontAlgn="base" hangingPunct="0">
              <a:spcBef>
                <a:spcPct val="0"/>
              </a:spcBef>
              <a:spcAft>
                <a:spcPct val="0"/>
              </a:spcAft>
              <a:defRPr sz="2667">
                <a:solidFill>
                  <a:schemeClr val="bg1"/>
                </a:solidFill>
                <a:latin typeface="Arial" charset="0"/>
              </a:defRPr>
            </a:lvl3pPr>
            <a:lvl4pPr algn="ctr" rtl="0" eaLnBrk="0" fontAlgn="base" hangingPunct="0">
              <a:spcBef>
                <a:spcPct val="0"/>
              </a:spcBef>
              <a:spcAft>
                <a:spcPct val="0"/>
              </a:spcAft>
              <a:defRPr sz="2667">
                <a:solidFill>
                  <a:schemeClr val="bg1"/>
                </a:solidFill>
                <a:latin typeface="Arial" charset="0"/>
              </a:defRPr>
            </a:lvl4pPr>
            <a:lvl5pPr algn="ctr" rtl="0" eaLnBrk="0" fontAlgn="base" hangingPunct="0">
              <a:spcBef>
                <a:spcPct val="0"/>
              </a:spcBef>
              <a:spcAft>
                <a:spcPct val="0"/>
              </a:spcAft>
              <a:defRPr sz="2667">
                <a:solidFill>
                  <a:schemeClr val="bg1"/>
                </a:solidFill>
                <a:latin typeface="Arial" charset="0"/>
              </a:defRPr>
            </a:lvl5pPr>
            <a:lvl6pPr marL="380985" algn="ctr" rtl="0" fontAlgn="base">
              <a:spcBef>
                <a:spcPct val="0"/>
              </a:spcBef>
              <a:spcAft>
                <a:spcPct val="0"/>
              </a:spcAft>
              <a:defRPr sz="2667">
                <a:solidFill>
                  <a:schemeClr val="bg1"/>
                </a:solidFill>
                <a:latin typeface="Arial" charset="0"/>
              </a:defRPr>
            </a:lvl6pPr>
            <a:lvl7pPr marL="761970" algn="ctr" rtl="0" fontAlgn="base">
              <a:spcBef>
                <a:spcPct val="0"/>
              </a:spcBef>
              <a:spcAft>
                <a:spcPct val="0"/>
              </a:spcAft>
              <a:defRPr sz="2667">
                <a:solidFill>
                  <a:schemeClr val="bg1"/>
                </a:solidFill>
                <a:latin typeface="Arial" charset="0"/>
              </a:defRPr>
            </a:lvl7pPr>
            <a:lvl8pPr marL="1142954" algn="ctr" rtl="0" fontAlgn="base">
              <a:spcBef>
                <a:spcPct val="0"/>
              </a:spcBef>
              <a:spcAft>
                <a:spcPct val="0"/>
              </a:spcAft>
              <a:defRPr sz="2667">
                <a:solidFill>
                  <a:schemeClr val="bg1"/>
                </a:solidFill>
                <a:latin typeface="Arial" charset="0"/>
              </a:defRPr>
            </a:lvl8pPr>
            <a:lvl9pPr marL="1523939" algn="ctr" rtl="0" fontAlgn="base">
              <a:spcBef>
                <a:spcPct val="0"/>
              </a:spcBef>
              <a:spcAft>
                <a:spcPct val="0"/>
              </a:spcAft>
              <a:defRPr sz="2667">
                <a:solidFill>
                  <a:schemeClr val="bg1"/>
                </a:solidFill>
                <a:latin typeface="Arial" charset="0"/>
              </a:defRPr>
            </a:lvl9pPr>
          </a:lstStyle>
          <a:p>
            <a:r>
              <a:rPr kumimoji="1" lang="en-US" altLang="zh-CN" kern="0" smtClean="0"/>
              <a:t>WeChat</a:t>
            </a:r>
            <a:r>
              <a:rPr kumimoji="1" lang="zh-CN" altLang="en-US" kern="0" smtClean="0"/>
              <a:t> </a:t>
            </a:r>
            <a:r>
              <a:rPr kumimoji="1" lang="en-US" altLang="zh-CN" kern="0" smtClean="0"/>
              <a:t>applets</a:t>
            </a:r>
            <a:endParaRPr kumimoji="1" lang="zh-CN" altLang="en-US" kern="0" dirty="0"/>
          </a:p>
        </p:txBody>
      </p:sp>
      <p:sp>
        <p:nvSpPr>
          <p:cNvPr id="5" name="文本框 4"/>
          <p:cNvSpPr txBox="1"/>
          <p:nvPr/>
        </p:nvSpPr>
        <p:spPr bwMode="gray">
          <a:xfrm>
            <a:off x="228600" y="1104900"/>
            <a:ext cx="3422733" cy="480131"/>
          </a:xfrm>
          <a:prstGeom prst="rect">
            <a:avLst/>
          </a:prstGeom>
          <a:noFill/>
          <a:ln w="9525">
            <a:noFill/>
            <a:miter lim="800000"/>
            <a:headEnd/>
            <a:tailEnd/>
          </a:ln>
        </p:spPr>
        <p:txBody>
          <a:bodyPr wrap="none" rtlCol="0">
            <a:spAutoFit/>
          </a:bodyPr>
          <a:lstStyle/>
          <a:p>
            <a:pPr algn="ctr">
              <a:lnSpc>
                <a:spcPct val="90000"/>
              </a:lnSpc>
              <a:spcBef>
                <a:spcPct val="20000"/>
              </a:spcBef>
              <a:buClr>
                <a:schemeClr val="tx2"/>
              </a:buClr>
              <a:buFont typeface="Wingdings" pitchFamily="2" charset="2"/>
              <a:buNone/>
            </a:pPr>
            <a:r>
              <a:rPr kumimoji="1" lang="en-US" altLang="zh-CN" sz="2800" kern="0" dirty="0" err="1" smtClean="0">
                <a:latin typeface="+mn-lt"/>
                <a:ea typeface="黑体" pitchFamily="2" charset="-122"/>
                <a:cs typeface="+mj-cs"/>
              </a:rPr>
              <a:t>Fengyun</a:t>
            </a:r>
            <a:r>
              <a:rPr kumimoji="1" lang="zh-CN" altLang="en-US" sz="2800" kern="0" dirty="0" smtClean="0">
                <a:latin typeface="+mn-lt"/>
                <a:ea typeface="黑体" pitchFamily="2" charset="-122"/>
                <a:cs typeface="+mj-cs"/>
              </a:rPr>
              <a:t> </a:t>
            </a:r>
            <a:r>
              <a:rPr kumimoji="1" lang="en-US" altLang="zh-CN" sz="2800" kern="0" dirty="0" smtClean="0">
                <a:latin typeface="+mn-lt"/>
                <a:ea typeface="黑体" pitchFamily="2" charset="-122"/>
                <a:cs typeface="+mj-cs"/>
              </a:rPr>
              <a:t>Earth</a:t>
            </a:r>
            <a:r>
              <a:rPr kumimoji="1" lang="zh-CN" altLang="en-US" sz="2800" kern="0" dirty="0" smtClean="0">
                <a:latin typeface="+mn-lt"/>
                <a:ea typeface="黑体" pitchFamily="2" charset="-122"/>
                <a:cs typeface="+mj-cs"/>
              </a:rPr>
              <a:t> </a:t>
            </a:r>
            <a:r>
              <a:rPr kumimoji="1" lang="en-US" altLang="zh-CN" sz="2800" kern="0" dirty="0" smtClean="0">
                <a:latin typeface="+mn-lt"/>
                <a:ea typeface="黑体" pitchFamily="2" charset="-122"/>
                <a:cs typeface="+mj-cs"/>
              </a:rPr>
              <a:t>View</a:t>
            </a:r>
            <a:endParaRPr kumimoji="1" lang="zh-CN" altLang="en-US" sz="2800" kern="0" dirty="0">
              <a:latin typeface="+mn-lt"/>
              <a:ea typeface="黑体" pitchFamily="2" charset="-122"/>
              <a:cs typeface="+mj-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705100"/>
            <a:ext cx="1663700" cy="1663700"/>
          </a:xfrm>
          <a:prstGeom prst="rect">
            <a:avLst/>
          </a:prstGeom>
        </p:spPr>
      </p:pic>
      <p:pic>
        <p:nvPicPr>
          <p:cNvPr id="7" name="图片 6">
            <a:extLst>
              <a:ext uri="{FF2B5EF4-FFF2-40B4-BE49-F238E27FC236}">
                <a16:creationId xmlns="" xmlns:a16="http://schemas.microsoft.com/office/drawing/2014/main" id="{3A43D299-ED0E-49F0-8326-DF42494EB8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945626"/>
            <a:ext cx="2162441" cy="2985204"/>
          </a:xfrm>
          <a:prstGeom prst="rect">
            <a:avLst/>
          </a:prstGeom>
        </p:spPr>
      </p:pic>
      <p:pic>
        <p:nvPicPr>
          <p:cNvPr id="8" name="图片 7">
            <a:extLst>
              <a:ext uri="{FF2B5EF4-FFF2-40B4-BE49-F238E27FC236}">
                <a16:creationId xmlns="" xmlns:a16="http://schemas.microsoft.com/office/drawing/2014/main" id="{3A43D299-ED0E-49F0-8326-DF42494EB8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1959" y="1945626"/>
            <a:ext cx="2162441" cy="2985204"/>
          </a:xfrm>
          <a:prstGeom prst="rect">
            <a:avLst/>
          </a:prstGeom>
        </p:spPr>
      </p:pic>
      <p:pic>
        <p:nvPicPr>
          <p:cNvPr id="9" name="图片 8"/>
          <p:cNvPicPr>
            <a:picLocks noChangeAspect="1"/>
          </p:cNvPicPr>
          <p:nvPr/>
        </p:nvPicPr>
        <p:blipFill rotWithShape="1">
          <a:blip r:embed="rId5"/>
          <a:srcRect l="1067"/>
          <a:stretch/>
        </p:blipFill>
        <p:spPr>
          <a:xfrm>
            <a:off x="663222" y="2700867"/>
            <a:ext cx="1562265" cy="1447848"/>
          </a:xfrm>
          <a:prstGeom prst="rect">
            <a:avLst/>
          </a:prstGeom>
        </p:spPr>
      </p:pic>
      <p:pic>
        <p:nvPicPr>
          <p:cNvPr id="10" name="图片 9" descr="D:\material\业务工作\各类材料\2019\印度雾霾\FY3D_MERSI_321_20181119_143550978_34.1_66.2_4.6_92.7_4000M_380.jpg">
            <a:extLst>
              <a:ext uri="{FF2B5EF4-FFF2-40B4-BE49-F238E27FC236}">
                <a16:creationId xmlns="" xmlns:a16="http://schemas.microsoft.com/office/drawing/2014/main" id="{7F2C42A9-8611-43C3-BF39-51F3FD3106E0}"/>
              </a:ext>
            </a:extLst>
          </p:cNvPr>
          <p:cNvPicPr/>
          <p:nvPr/>
        </p:nvPicPr>
        <p:blipFill>
          <a:blip r:embed="rId6" cstate="print"/>
          <a:srcRect/>
          <a:stretch>
            <a:fillRect/>
          </a:stretch>
        </p:blipFill>
        <p:spPr bwMode="auto">
          <a:xfrm>
            <a:off x="2819400" y="2247900"/>
            <a:ext cx="1573249" cy="2286000"/>
          </a:xfrm>
          <a:prstGeom prst="rect">
            <a:avLst/>
          </a:prstGeom>
          <a:noFill/>
          <a:ln w="9525">
            <a:noFill/>
            <a:miter lim="800000"/>
            <a:headEnd/>
            <a:tailEnd/>
          </a:ln>
        </p:spPr>
      </p:pic>
    </p:spTree>
    <p:extLst>
      <p:ext uri="{BB962C8B-B14F-4D97-AF65-F5344CB8AC3E}">
        <p14:creationId xmlns:p14="http://schemas.microsoft.com/office/powerpoint/2010/main" val="11191771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思想气泡: 云 14">
            <a:extLst>
              <a:ext uri="{FF2B5EF4-FFF2-40B4-BE49-F238E27FC236}">
                <a16:creationId xmlns="" xmlns:a16="http://schemas.microsoft.com/office/drawing/2014/main" id="{45A8536B-F202-44AB-B631-1EB33271C7F7}"/>
              </a:ext>
            </a:extLst>
          </p:cNvPr>
          <p:cNvSpPr/>
          <p:nvPr/>
        </p:nvSpPr>
        <p:spPr>
          <a:xfrm>
            <a:off x="169142" y="2152211"/>
            <a:ext cx="7450858" cy="2871504"/>
          </a:xfrm>
          <a:prstGeom prst="cloudCallout">
            <a:avLst>
              <a:gd name="adj1" fmla="val 4958443"/>
              <a:gd name="adj2" fmla="val 3562577"/>
            </a:avLst>
          </a:prstGeom>
          <a:solidFill>
            <a:srgbClr val="BFBFBF">
              <a:alpha val="30196"/>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pPr>
              <a:defRPr/>
            </a:pPr>
            <a:r>
              <a:rPr lang="en-US" altLang="zh-CN" dirty="0"/>
              <a:t>3</a:t>
            </a:r>
            <a:r>
              <a:rPr lang="zh-CN" altLang="en-US" dirty="0"/>
              <a:t>、总体设计方案</a:t>
            </a:r>
          </a:p>
        </p:txBody>
      </p:sp>
      <p:sp>
        <p:nvSpPr>
          <p:cNvPr id="8" name="矩形 2"/>
          <p:cNvSpPr/>
          <p:nvPr/>
        </p:nvSpPr>
        <p:spPr>
          <a:xfrm>
            <a:off x="4063" y="503300"/>
            <a:ext cx="5808100" cy="439786"/>
          </a:xfrm>
          <a:custGeom>
            <a:avLst/>
            <a:gdLst>
              <a:gd name="connsiteX0" fmla="*/ 0 w 2392680"/>
              <a:gd name="connsiteY0" fmla="*/ 0 h 716280"/>
              <a:gd name="connsiteX1" fmla="*/ 2392680 w 2392680"/>
              <a:gd name="connsiteY1" fmla="*/ 0 h 716280"/>
              <a:gd name="connsiteX2" fmla="*/ 2392680 w 2392680"/>
              <a:gd name="connsiteY2" fmla="*/ 716280 h 716280"/>
              <a:gd name="connsiteX3" fmla="*/ 0 w 2392680"/>
              <a:gd name="connsiteY3" fmla="*/ 716280 h 716280"/>
              <a:gd name="connsiteX4" fmla="*/ 0 w 2392680"/>
              <a:gd name="connsiteY4" fmla="*/ 0 h 716280"/>
              <a:gd name="connsiteX0" fmla="*/ 0 w 2392680"/>
              <a:gd name="connsiteY0" fmla="*/ 0 h 716280"/>
              <a:gd name="connsiteX1" fmla="*/ 2392680 w 2392680"/>
              <a:gd name="connsiteY1" fmla="*/ 0 h 716280"/>
              <a:gd name="connsiteX2" fmla="*/ 1996440 w 2392680"/>
              <a:gd name="connsiteY2" fmla="*/ 716280 h 716280"/>
              <a:gd name="connsiteX3" fmla="*/ 0 w 2392680"/>
              <a:gd name="connsiteY3" fmla="*/ 716280 h 716280"/>
              <a:gd name="connsiteX4" fmla="*/ 0 w 2392680"/>
              <a:gd name="connsiteY4" fmla="*/ 0 h 71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680" h="716280">
                <a:moveTo>
                  <a:pt x="0" y="0"/>
                </a:moveTo>
                <a:lnTo>
                  <a:pt x="2392680" y="0"/>
                </a:lnTo>
                <a:lnTo>
                  <a:pt x="1996440" y="716280"/>
                </a:lnTo>
                <a:lnTo>
                  <a:pt x="0" y="71628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微软雅黑" panose="020B0503020204020204" pitchFamily="34" charset="-122"/>
              <a:ea typeface="微软雅黑" panose="020B0503020204020204" pitchFamily="34" charset="-122"/>
            </a:endParaRPr>
          </a:p>
        </p:txBody>
      </p:sp>
      <p:sp>
        <p:nvSpPr>
          <p:cNvPr id="9" name="文本框 3"/>
          <p:cNvSpPr txBox="1"/>
          <p:nvPr/>
        </p:nvSpPr>
        <p:spPr>
          <a:xfrm>
            <a:off x="0" y="550021"/>
            <a:ext cx="5070307" cy="707886"/>
          </a:xfrm>
          <a:prstGeom prst="rect">
            <a:avLst/>
          </a:prstGeom>
          <a:noFill/>
        </p:spPr>
        <p:txBody>
          <a:bodyPr wrap="square" rtlCol="0">
            <a:spAutoFit/>
          </a:bodyPr>
          <a:lstStyle/>
          <a:p>
            <a:r>
              <a:rPr lang="en-US" altLang="zh-CN" sz="2000" dirty="0">
                <a:solidFill>
                  <a:schemeClr val="bg1"/>
                </a:solidFill>
              </a:rPr>
              <a:t>Future</a:t>
            </a:r>
            <a:r>
              <a:rPr lang="zh-CN" altLang="en-US" sz="2000" dirty="0">
                <a:solidFill>
                  <a:schemeClr val="bg1"/>
                </a:solidFill>
              </a:rPr>
              <a:t>：“</a:t>
            </a:r>
            <a:r>
              <a:rPr lang="en-US" altLang="zh-CN" sz="2000" dirty="0">
                <a:solidFill>
                  <a:schemeClr val="bg1"/>
                </a:solidFill>
              </a:rPr>
              <a:t>Cloud + Client</a:t>
            </a:r>
            <a:r>
              <a:rPr lang="zh-CN" altLang="en-US" sz="2000" dirty="0">
                <a:solidFill>
                  <a:schemeClr val="bg1"/>
                </a:solidFill>
              </a:rPr>
              <a:t>”</a:t>
            </a:r>
            <a:r>
              <a:rPr lang="en-US" altLang="zh-CN" sz="2000" dirty="0">
                <a:solidFill>
                  <a:schemeClr val="bg1"/>
                </a:solidFill>
              </a:rPr>
              <a:t>  Technology Architecture </a:t>
            </a:r>
          </a:p>
        </p:txBody>
      </p:sp>
      <p:sp>
        <p:nvSpPr>
          <p:cNvPr id="3" name="矩形 2">
            <a:extLst>
              <a:ext uri="{FF2B5EF4-FFF2-40B4-BE49-F238E27FC236}">
                <a16:creationId xmlns="" xmlns:a16="http://schemas.microsoft.com/office/drawing/2014/main" id="{413DB62B-C677-46D6-8379-2974FFA426A6}"/>
              </a:ext>
            </a:extLst>
          </p:cNvPr>
          <p:cNvSpPr/>
          <p:nvPr/>
        </p:nvSpPr>
        <p:spPr>
          <a:xfrm>
            <a:off x="1473948" y="1024701"/>
            <a:ext cx="5906555" cy="69966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 xmlns:a16="http://schemas.microsoft.com/office/drawing/2014/main" id="{FBD42966-F949-4419-80B0-3FC76BD9C206}"/>
              </a:ext>
            </a:extLst>
          </p:cNvPr>
          <p:cNvPicPr>
            <a:picLocks noChangeAspect="1"/>
          </p:cNvPicPr>
          <p:nvPr/>
        </p:nvPicPr>
        <p:blipFill>
          <a:blip r:embed="rId3"/>
          <a:stretch>
            <a:fillRect/>
          </a:stretch>
        </p:blipFill>
        <p:spPr>
          <a:xfrm>
            <a:off x="2051091" y="1086979"/>
            <a:ext cx="5193689" cy="565583"/>
          </a:xfrm>
          <a:prstGeom prst="rect">
            <a:avLst/>
          </a:prstGeom>
        </p:spPr>
      </p:pic>
      <p:sp>
        <p:nvSpPr>
          <p:cNvPr id="5" name="文本框 4">
            <a:extLst>
              <a:ext uri="{FF2B5EF4-FFF2-40B4-BE49-F238E27FC236}">
                <a16:creationId xmlns="" xmlns:a16="http://schemas.microsoft.com/office/drawing/2014/main" id="{392540D6-1220-4A6C-AF4B-DED0A03BB846}"/>
              </a:ext>
            </a:extLst>
          </p:cNvPr>
          <p:cNvSpPr txBox="1"/>
          <p:nvPr/>
        </p:nvSpPr>
        <p:spPr>
          <a:xfrm>
            <a:off x="1092425" y="1024701"/>
            <a:ext cx="1015663" cy="780783"/>
          </a:xfrm>
          <a:prstGeom prst="rect">
            <a:avLst/>
          </a:prstGeom>
          <a:noFill/>
        </p:spPr>
        <p:txBody>
          <a:bodyPr vert="eaVert" wrap="square" rtlCol="0">
            <a:spAutoFit/>
          </a:bodyPr>
          <a:lstStyle/>
          <a:p>
            <a:pPr algn="ctr"/>
            <a:r>
              <a:rPr lang="en-US" altLang="zh-CN" dirty="0" smtClean="0"/>
              <a:t>Data</a:t>
            </a:r>
            <a:r>
              <a:rPr lang="zh-CN" altLang="en-US" dirty="0" smtClean="0"/>
              <a:t> </a:t>
            </a:r>
            <a:r>
              <a:rPr lang="en-US" altLang="zh-CN" dirty="0" smtClean="0"/>
              <a:t>Service</a:t>
            </a:r>
            <a:endParaRPr lang="zh-CN" altLang="en-US" dirty="0"/>
          </a:p>
        </p:txBody>
      </p:sp>
      <p:pic>
        <p:nvPicPr>
          <p:cNvPr id="14" name="图片 21">
            <a:extLst>
              <a:ext uri="{FF2B5EF4-FFF2-40B4-BE49-F238E27FC236}">
                <a16:creationId xmlns="" xmlns:a16="http://schemas.microsoft.com/office/drawing/2014/main" id="{6D860AF0-29CC-4F9D-8A52-1562C20C68B3}"/>
              </a:ext>
            </a:extLst>
          </p:cNvPr>
          <p:cNvPicPr>
            <a:picLocks noChangeAspect="1"/>
          </p:cNvPicPr>
          <p:nvPr/>
        </p:nvPicPr>
        <p:blipFill>
          <a:blip r:embed="rId4"/>
          <a:srcRect/>
          <a:stretch>
            <a:fillRect/>
          </a:stretch>
        </p:blipFill>
        <p:spPr bwMode="auto">
          <a:xfrm>
            <a:off x="313780" y="1179261"/>
            <a:ext cx="627063" cy="324115"/>
          </a:xfrm>
          <a:prstGeom prst="rect">
            <a:avLst/>
          </a:prstGeom>
          <a:noFill/>
          <a:ln w="9525">
            <a:noFill/>
            <a:miter lim="800000"/>
            <a:headEnd/>
            <a:tailEnd/>
          </a:ln>
        </p:spPr>
      </p:pic>
      <p:sp>
        <p:nvSpPr>
          <p:cNvPr id="12" name="箭头: 右 11">
            <a:extLst>
              <a:ext uri="{FF2B5EF4-FFF2-40B4-BE49-F238E27FC236}">
                <a16:creationId xmlns="" xmlns:a16="http://schemas.microsoft.com/office/drawing/2014/main" id="{B8B61D6B-9B49-4F4A-B5DD-51D47595DE30}"/>
              </a:ext>
            </a:extLst>
          </p:cNvPr>
          <p:cNvSpPr/>
          <p:nvPr/>
        </p:nvSpPr>
        <p:spPr>
          <a:xfrm flipH="1">
            <a:off x="1082063" y="1272479"/>
            <a:ext cx="391885" cy="2041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8">
            <a:extLst>
              <a:ext uri="{FF2B5EF4-FFF2-40B4-BE49-F238E27FC236}">
                <a16:creationId xmlns="" xmlns:a16="http://schemas.microsoft.com/office/drawing/2014/main" id="{F9F2228B-E631-4861-927C-214DC990CB11}"/>
              </a:ext>
            </a:extLst>
          </p:cNvPr>
          <p:cNvSpPr/>
          <p:nvPr/>
        </p:nvSpPr>
        <p:spPr>
          <a:xfrm>
            <a:off x="984250" y="4432574"/>
            <a:ext cx="5810251" cy="78427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82" name="圆角矩形 12">
            <a:extLst>
              <a:ext uri="{FF2B5EF4-FFF2-40B4-BE49-F238E27FC236}">
                <a16:creationId xmlns="" xmlns:a16="http://schemas.microsoft.com/office/drawing/2014/main" id="{3CC1F3B4-1971-4459-AD99-9B1FB938D772}"/>
              </a:ext>
            </a:extLst>
          </p:cNvPr>
          <p:cNvSpPr/>
          <p:nvPr/>
        </p:nvSpPr>
        <p:spPr>
          <a:xfrm>
            <a:off x="2977124" y="4521419"/>
            <a:ext cx="1778000" cy="6131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83" name="圆角矩形 13">
            <a:extLst>
              <a:ext uri="{FF2B5EF4-FFF2-40B4-BE49-F238E27FC236}">
                <a16:creationId xmlns="" xmlns:a16="http://schemas.microsoft.com/office/drawing/2014/main" id="{A4DD243C-01BF-45D7-B472-45A493111A78}"/>
              </a:ext>
            </a:extLst>
          </p:cNvPr>
          <p:cNvSpPr/>
          <p:nvPr/>
        </p:nvSpPr>
        <p:spPr>
          <a:xfrm>
            <a:off x="3104124" y="4571539"/>
            <a:ext cx="1524000" cy="163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zh-CN" dirty="0"/>
          </a:p>
          <a:p>
            <a:r>
              <a:rPr lang="en-US" altLang="zh-CN" dirty="0"/>
              <a:t>Cloud host</a:t>
            </a:r>
          </a:p>
          <a:p>
            <a:pPr algn="ctr">
              <a:defRPr/>
            </a:pPr>
            <a:endParaRPr lang="zh-CN" altLang="en-US" dirty="0">
              <a:solidFill>
                <a:schemeClr val="tx1"/>
              </a:solidFill>
            </a:endParaRPr>
          </a:p>
        </p:txBody>
      </p:sp>
      <p:pic>
        <p:nvPicPr>
          <p:cNvPr id="84" name="图片 14">
            <a:extLst>
              <a:ext uri="{FF2B5EF4-FFF2-40B4-BE49-F238E27FC236}">
                <a16:creationId xmlns="" xmlns:a16="http://schemas.microsoft.com/office/drawing/2014/main" id="{B87F2D27-4B22-4899-A56E-6C021A3EE4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4551" y="4789424"/>
            <a:ext cx="287073" cy="34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图片 15">
            <a:extLst>
              <a:ext uri="{FF2B5EF4-FFF2-40B4-BE49-F238E27FC236}">
                <a16:creationId xmlns="" xmlns:a16="http://schemas.microsoft.com/office/drawing/2014/main" id="{BE2E4876-F893-41EC-AB26-05CA54490D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75387" y="4767465"/>
            <a:ext cx="287073" cy="34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16">
            <a:extLst>
              <a:ext uri="{FF2B5EF4-FFF2-40B4-BE49-F238E27FC236}">
                <a16:creationId xmlns="" xmlns:a16="http://schemas.microsoft.com/office/drawing/2014/main" id="{B74024D5-8562-428F-BCB5-50F03BAF42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3695" y="4772020"/>
            <a:ext cx="287073" cy="34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圆角矩形 17">
            <a:extLst>
              <a:ext uri="{FF2B5EF4-FFF2-40B4-BE49-F238E27FC236}">
                <a16:creationId xmlns="" xmlns:a16="http://schemas.microsoft.com/office/drawing/2014/main" id="{7E0F355F-C742-47EE-8233-76BBBF1821A2}"/>
              </a:ext>
            </a:extLst>
          </p:cNvPr>
          <p:cNvSpPr/>
          <p:nvPr/>
        </p:nvSpPr>
        <p:spPr>
          <a:xfrm>
            <a:off x="1030223" y="4529134"/>
            <a:ext cx="1778000" cy="6131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 name="圆角矩形 18">
            <a:extLst>
              <a:ext uri="{FF2B5EF4-FFF2-40B4-BE49-F238E27FC236}">
                <a16:creationId xmlns="" xmlns:a16="http://schemas.microsoft.com/office/drawing/2014/main" id="{BF3B0861-A059-4CED-B445-0A5CF22AE8F4}"/>
              </a:ext>
            </a:extLst>
          </p:cNvPr>
          <p:cNvSpPr/>
          <p:nvPr/>
        </p:nvSpPr>
        <p:spPr>
          <a:xfrm>
            <a:off x="1157223" y="4588632"/>
            <a:ext cx="1524000" cy="15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dirty="0"/>
              <a:t>Cloud storage</a:t>
            </a:r>
            <a:endParaRPr lang="zh-CN" altLang="en-US" dirty="0"/>
          </a:p>
        </p:txBody>
      </p:sp>
      <p:grpSp>
        <p:nvGrpSpPr>
          <p:cNvPr id="89" name="组合 28">
            <a:extLst>
              <a:ext uri="{FF2B5EF4-FFF2-40B4-BE49-F238E27FC236}">
                <a16:creationId xmlns="" xmlns:a16="http://schemas.microsoft.com/office/drawing/2014/main" id="{1CF34621-5B9F-4B90-BD9B-A98B21C24212}"/>
              </a:ext>
            </a:extLst>
          </p:cNvPr>
          <p:cNvGrpSpPr>
            <a:grpSpLocks/>
          </p:cNvGrpSpPr>
          <p:nvPr/>
        </p:nvGrpSpPr>
        <p:grpSpPr bwMode="auto">
          <a:xfrm>
            <a:off x="1166486" y="4813660"/>
            <a:ext cx="387614" cy="281119"/>
            <a:chOff x="2514600" y="1363433"/>
            <a:chExt cx="533400" cy="389167"/>
          </a:xfrm>
        </p:grpSpPr>
        <p:sp>
          <p:nvSpPr>
            <p:cNvPr id="90" name="流程图: 磁盘 89">
              <a:extLst>
                <a:ext uri="{FF2B5EF4-FFF2-40B4-BE49-F238E27FC236}">
                  <a16:creationId xmlns="" xmlns:a16="http://schemas.microsoft.com/office/drawing/2014/main" id="{950CA311-3020-4628-AD79-64C1EFC3AB30}"/>
                </a:ext>
              </a:extLst>
            </p:cNvPr>
            <p:cNvSpPr/>
            <p:nvPr/>
          </p:nvSpPr>
          <p:spPr>
            <a:xfrm>
              <a:off x="2514600" y="1523678"/>
              <a:ext cx="533400" cy="228922"/>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1" name="流程图: 磁盘 90">
              <a:extLst>
                <a:ext uri="{FF2B5EF4-FFF2-40B4-BE49-F238E27FC236}">
                  <a16:creationId xmlns="" xmlns:a16="http://schemas.microsoft.com/office/drawing/2014/main" id="{6986FFBE-A4D9-48B9-B59A-A23C0C3A73D1}"/>
                </a:ext>
              </a:extLst>
            </p:cNvPr>
            <p:cNvSpPr/>
            <p:nvPr/>
          </p:nvSpPr>
          <p:spPr>
            <a:xfrm>
              <a:off x="2514600" y="1363433"/>
              <a:ext cx="533400" cy="228922"/>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grpSp>
        <p:nvGrpSpPr>
          <p:cNvPr id="92" name="组合 29">
            <a:extLst>
              <a:ext uri="{FF2B5EF4-FFF2-40B4-BE49-F238E27FC236}">
                <a16:creationId xmlns="" xmlns:a16="http://schemas.microsoft.com/office/drawing/2014/main" id="{415F671F-F860-4A51-AE06-C33C732E189F}"/>
              </a:ext>
            </a:extLst>
          </p:cNvPr>
          <p:cNvGrpSpPr>
            <a:grpSpLocks/>
          </p:cNvGrpSpPr>
          <p:nvPr/>
        </p:nvGrpSpPr>
        <p:grpSpPr bwMode="auto">
          <a:xfrm>
            <a:off x="1711527" y="4818069"/>
            <a:ext cx="388938" cy="280018"/>
            <a:chOff x="2514600" y="1363433"/>
            <a:chExt cx="533400" cy="389167"/>
          </a:xfrm>
        </p:grpSpPr>
        <p:sp>
          <p:nvSpPr>
            <p:cNvPr id="93" name="流程图: 磁盘 92">
              <a:extLst>
                <a:ext uri="{FF2B5EF4-FFF2-40B4-BE49-F238E27FC236}">
                  <a16:creationId xmlns="" xmlns:a16="http://schemas.microsoft.com/office/drawing/2014/main" id="{AF365838-3F40-41E8-8C1F-1DAF3217E1D4}"/>
                </a:ext>
              </a:extLst>
            </p:cNvPr>
            <p:cNvSpPr/>
            <p:nvPr/>
          </p:nvSpPr>
          <p:spPr>
            <a:xfrm>
              <a:off x="2514600" y="1524309"/>
              <a:ext cx="533400" cy="228291"/>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4" name="流程图: 磁盘 93">
              <a:extLst>
                <a:ext uri="{FF2B5EF4-FFF2-40B4-BE49-F238E27FC236}">
                  <a16:creationId xmlns="" xmlns:a16="http://schemas.microsoft.com/office/drawing/2014/main" id="{0C12A69E-4149-4F1D-9CD1-5B409C88238E}"/>
                </a:ext>
              </a:extLst>
            </p:cNvPr>
            <p:cNvSpPr/>
            <p:nvPr/>
          </p:nvSpPr>
          <p:spPr>
            <a:xfrm>
              <a:off x="2514600" y="1363433"/>
              <a:ext cx="533400" cy="228290"/>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95" name="组合 32">
            <a:extLst>
              <a:ext uri="{FF2B5EF4-FFF2-40B4-BE49-F238E27FC236}">
                <a16:creationId xmlns="" xmlns:a16="http://schemas.microsoft.com/office/drawing/2014/main" id="{F46F27C3-5F41-4505-AFE8-D8E8010D4F40}"/>
              </a:ext>
            </a:extLst>
          </p:cNvPr>
          <p:cNvGrpSpPr>
            <a:grpSpLocks/>
          </p:cNvGrpSpPr>
          <p:nvPr/>
        </p:nvGrpSpPr>
        <p:grpSpPr bwMode="auto">
          <a:xfrm>
            <a:off x="2240693" y="4826444"/>
            <a:ext cx="388938" cy="281120"/>
            <a:chOff x="2514600" y="1363433"/>
            <a:chExt cx="533400" cy="389167"/>
          </a:xfrm>
        </p:grpSpPr>
        <p:sp>
          <p:nvSpPr>
            <p:cNvPr id="96" name="流程图: 磁盘 95">
              <a:extLst>
                <a:ext uri="{FF2B5EF4-FFF2-40B4-BE49-F238E27FC236}">
                  <a16:creationId xmlns="" xmlns:a16="http://schemas.microsoft.com/office/drawing/2014/main" id="{40DEDED8-C56C-44A8-B6B3-722ED3865C1B}"/>
                </a:ext>
              </a:extLst>
            </p:cNvPr>
            <p:cNvSpPr/>
            <p:nvPr/>
          </p:nvSpPr>
          <p:spPr>
            <a:xfrm>
              <a:off x="2514600" y="1523679"/>
              <a:ext cx="533400" cy="228921"/>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流程图: 磁盘 96">
              <a:extLst>
                <a:ext uri="{FF2B5EF4-FFF2-40B4-BE49-F238E27FC236}">
                  <a16:creationId xmlns="" xmlns:a16="http://schemas.microsoft.com/office/drawing/2014/main" id="{CABED709-0E8B-4FCE-937E-BE6A87EBF847}"/>
                </a:ext>
              </a:extLst>
            </p:cNvPr>
            <p:cNvSpPr/>
            <p:nvPr/>
          </p:nvSpPr>
          <p:spPr>
            <a:xfrm>
              <a:off x="2514600" y="1363433"/>
              <a:ext cx="533400" cy="228921"/>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98" name="圆角矩形 28">
            <a:extLst>
              <a:ext uri="{FF2B5EF4-FFF2-40B4-BE49-F238E27FC236}">
                <a16:creationId xmlns="" xmlns:a16="http://schemas.microsoft.com/office/drawing/2014/main" id="{9CBDB81B-6F36-41F9-AE5E-FCFEB9E0C556}"/>
              </a:ext>
            </a:extLst>
          </p:cNvPr>
          <p:cNvSpPr/>
          <p:nvPr/>
        </p:nvSpPr>
        <p:spPr>
          <a:xfrm>
            <a:off x="4917896" y="4498616"/>
            <a:ext cx="1778000" cy="62878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0" name="圆角矩形 30">
            <a:extLst>
              <a:ext uri="{FF2B5EF4-FFF2-40B4-BE49-F238E27FC236}">
                <a16:creationId xmlns="" xmlns:a16="http://schemas.microsoft.com/office/drawing/2014/main" id="{B3F10FC4-76A9-41F6-A6C3-50E38BA606DC}"/>
              </a:ext>
            </a:extLst>
          </p:cNvPr>
          <p:cNvSpPr/>
          <p:nvPr/>
        </p:nvSpPr>
        <p:spPr>
          <a:xfrm>
            <a:off x="5070307" y="4747381"/>
            <a:ext cx="672042" cy="3351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000" dirty="0"/>
              <a:t>Firewall service </a:t>
            </a:r>
          </a:p>
        </p:txBody>
      </p:sp>
      <p:sp>
        <p:nvSpPr>
          <p:cNvPr id="101" name="圆角矩形 31">
            <a:extLst>
              <a:ext uri="{FF2B5EF4-FFF2-40B4-BE49-F238E27FC236}">
                <a16:creationId xmlns="" xmlns:a16="http://schemas.microsoft.com/office/drawing/2014/main" id="{6EE75E6B-644D-47D0-94D4-2286ED288D57}"/>
              </a:ext>
            </a:extLst>
          </p:cNvPr>
          <p:cNvSpPr/>
          <p:nvPr/>
        </p:nvSpPr>
        <p:spPr>
          <a:xfrm>
            <a:off x="5857168" y="4747382"/>
            <a:ext cx="711729" cy="33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000" dirty="0"/>
              <a:t>Load balancing</a:t>
            </a:r>
            <a:endParaRPr lang="zh-CN" altLang="en-US" sz="1000" dirty="0"/>
          </a:p>
        </p:txBody>
      </p:sp>
      <p:sp>
        <p:nvSpPr>
          <p:cNvPr id="105" name="圆角矩形 18">
            <a:extLst>
              <a:ext uri="{FF2B5EF4-FFF2-40B4-BE49-F238E27FC236}">
                <a16:creationId xmlns="" xmlns:a16="http://schemas.microsoft.com/office/drawing/2014/main" id="{E0B9757F-9AAE-4AAC-B05C-16BFA9C75B96}"/>
              </a:ext>
            </a:extLst>
          </p:cNvPr>
          <p:cNvSpPr/>
          <p:nvPr/>
        </p:nvSpPr>
        <p:spPr>
          <a:xfrm>
            <a:off x="5091730" y="4564063"/>
            <a:ext cx="1524000" cy="15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dirty="0"/>
              <a:t>Cloud network</a:t>
            </a:r>
            <a:endParaRPr lang="zh-CN" altLang="en-US" dirty="0"/>
          </a:p>
        </p:txBody>
      </p:sp>
      <p:sp>
        <p:nvSpPr>
          <p:cNvPr id="107" name="圆角矩形 8">
            <a:extLst>
              <a:ext uri="{FF2B5EF4-FFF2-40B4-BE49-F238E27FC236}">
                <a16:creationId xmlns="" xmlns:a16="http://schemas.microsoft.com/office/drawing/2014/main" id="{1C6AA261-CB62-4162-A7C3-449425C82F8D}"/>
              </a:ext>
            </a:extLst>
          </p:cNvPr>
          <p:cNvSpPr/>
          <p:nvPr/>
        </p:nvSpPr>
        <p:spPr>
          <a:xfrm>
            <a:off x="984251" y="3418944"/>
            <a:ext cx="5810250" cy="97895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9" name="圆角矩形 12">
            <a:extLst>
              <a:ext uri="{FF2B5EF4-FFF2-40B4-BE49-F238E27FC236}">
                <a16:creationId xmlns="" xmlns:a16="http://schemas.microsoft.com/office/drawing/2014/main" id="{F046FF44-C639-45DA-AF7F-F85E689DE2E2}"/>
              </a:ext>
            </a:extLst>
          </p:cNvPr>
          <p:cNvSpPr/>
          <p:nvPr/>
        </p:nvSpPr>
        <p:spPr>
          <a:xfrm>
            <a:off x="1085306" y="3484989"/>
            <a:ext cx="1778000" cy="85858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zh-CN"/>
          </a:p>
          <a:p>
            <a:pPr algn="ctr">
              <a:defRPr/>
            </a:pPr>
            <a:endParaRPr lang="zh-CN" altLang="en-US" dirty="0"/>
          </a:p>
        </p:txBody>
      </p:sp>
      <p:sp>
        <p:nvSpPr>
          <p:cNvPr id="110" name="圆角矩形 13">
            <a:extLst>
              <a:ext uri="{FF2B5EF4-FFF2-40B4-BE49-F238E27FC236}">
                <a16:creationId xmlns="" xmlns:a16="http://schemas.microsoft.com/office/drawing/2014/main" id="{12C69A53-0E8D-4EAC-8580-57D93DBC8F02}"/>
              </a:ext>
            </a:extLst>
          </p:cNvPr>
          <p:cNvSpPr/>
          <p:nvPr/>
        </p:nvSpPr>
        <p:spPr>
          <a:xfrm>
            <a:off x="1212306" y="3505576"/>
            <a:ext cx="1524000" cy="2127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zh-CN" dirty="0"/>
          </a:p>
          <a:p>
            <a:r>
              <a:rPr lang="en-US" altLang="zh-CN" sz="1333" dirty="0"/>
              <a:t>Public platform </a:t>
            </a:r>
          </a:p>
          <a:p>
            <a:pPr algn="ctr">
              <a:defRPr/>
            </a:pPr>
            <a:endParaRPr lang="zh-CN" altLang="en-US" dirty="0">
              <a:solidFill>
                <a:schemeClr val="tx1"/>
              </a:solidFill>
            </a:endParaRPr>
          </a:p>
        </p:txBody>
      </p:sp>
      <p:sp>
        <p:nvSpPr>
          <p:cNvPr id="125" name="圆角矩形 28">
            <a:extLst>
              <a:ext uri="{FF2B5EF4-FFF2-40B4-BE49-F238E27FC236}">
                <a16:creationId xmlns="" xmlns:a16="http://schemas.microsoft.com/office/drawing/2014/main" id="{2EC6699D-A5AC-47A9-BD64-786B4041B524}"/>
              </a:ext>
            </a:extLst>
          </p:cNvPr>
          <p:cNvSpPr/>
          <p:nvPr/>
        </p:nvSpPr>
        <p:spPr>
          <a:xfrm>
            <a:off x="4775729" y="3499277"/>
            <a:ext cx="1907048" cy="80918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26" name="圆角矩形 30">
            <a:extLst>
              <a:ext uri="{FF2B5EF4-FFF2-40B4-BE49-F238E27FC236}">
                <a16:creationId xmlns="" xmlns:a16="http://schemas.microsoft.com/office/drawing/2014/main" id="{4B4D43E6-7F22-4ABF-B580-2844D9DE9216}"/>
              </a:ext>
            </a:extLst>
          </p:cNvPr>
          <p:cNvSpPr/>
          <p:nvPr/>
        </p:nvSpPr>
        <p:spPr>
          <a:xfrm>
            <a:off x="1171829" y="3762633"/>
            <a:ext cx="1598598" cy="1482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833" dirty="0"/>
              <a:t>Application plug-in Market</a:t>
            </a:r>
          </a:p>
        </p:txBody>
      </p:sp>
      <p:sp>
        <p:nvSpPr>
          <p:cNvPr id="128" name="圆角矩形 18">
            <a:extLst>
              <a:ext uri="{FF2B5EF4-FFF2-40B4-BE49-F238E27FC236}">
                <a16:creationId xmlns="" xmlns:a16="http://schemas.microsoft.com/office/drawing/2014/main" id="{DB7E0878-212E-4018-8830-EAAF090812A8}"/>
              </a:ext>
            </a:extLst>
          </p:cNvPr>
          <p:cNvSpPr/>
          <p:nvPr/>
        </p:nvSpPr>
        <p:spPr>
          <a:xfrm>
            <a:off x="4810899" y="3550417"/>
            <a:ext cx="1853305" cy="183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333" dirty="0"/>
              <a:t>Data Service platform</a:t>
            </a:r>
            <a:endParaRPr lang="zh-CN" altLang="en-US" sz="1333" dirty="0"/>
          </a:p>
        </p:txBody>
      </p:sp>
      <p:sp>
        <p:nvSpPr>
          <p:cNvPr id="130" name="圆角矩形 8">
            <a:extLst>
              <a:ext uri="{FF2B5EF4-FFF2-40B4-BE49-F238E27FC236}">
                <a16:creationId xmlns="" xmlns:a16="http://schemas.microsoft.com/office/drawing/2014/main" id="{AAD905C4-D29F-49A3-809A-6DBC35DF09D5}"/>
              </a:ext>
            </a:extLst>
          </p:cNvPr>
          <p:cNvSpPr/>
          <p:nvPr/>
        </p:nvSpPr>
        <p:spPr>
          <a:xfrm>
            <a:off x="984251" y="2629594"/>
            <a:ext cx="5810249" cy="76412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7" name="圆角矩形 17">
            <a:extLst>
              <a:ext uri="{FF2B5EF4-FFF2-40B4-BE49-F238E27FC236}">
                <a16:creationId xmlns="" xmlns:a16="http://schemas.microsoft.com/office/drawing/2014/main" id="{90C83490-74FB-42EC-A3CB-2D4AF1323512}"/>
              </a:ext>
            </a:extLst>
          </p:cNvPr>
          <p:cNvSpPr/>
          <p:nvPr/>
        </p:nvSpPr>
        <p:spPr>
          <a:xfrm>
            <a:off x="1070773" y="2730172"/>
            <a:ext cx="5579246" cy="58902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2" name="圆角矩形 30">
            <a:extLst>
              <a:ext uri="{FF2B5EF4-FFF2-40B4-BE49-F238E27FC236}">
                <a16:creationId xmlns="" xmlns:a16="http://schemas.microsoft.com/office/drawing/2014/main" id="{989D6274-A977-4DA7-89D3-AD04C9E07D68}"/>
              </a:ext>
            </a:extLst>
          </p:cNvPr>
          <p:cNvSpPr/>
          <p:nvPr/>
        </p:nvSpPr>
        <p:spPr>
          <a:xfrm>
            <a:off x="1166142" y="3945616"/>
            <a:ext cx="1598598" cy="1570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833" dirty="0"/>
              <a:t>Process algorithm Market</a:t>
            </a:r>
          </a:p>
        </p:txBody>
      </p:sp>
      <p:sp>
        <p:nvSpPr>
          <p:cNvPr id="153" name="圆角矩形 30">
            <a:extLst>
              <a:ext uri="{FF2B5EF4-FFF2-40B4-BE49-F238E27FC236}">
                <a16:creationId xmlns="" xmlns:a16="http://schemas.microsoft.com/office/drawing/2014/main" id="{2835A982-E401-46F6-A6A4-18BEF6B97C34}"/>
              </a:ext>
            </a:extLst>
          </p:cNvPr>
          <p:cNvSpPr/>
          <p:nvPr/>
        </p:nvSpPr>
        <p:spPr>
          <a:xfrm>
            <a:off x="1169194" y="4135491"/>
            <a:ext cx="1598659" cy="1611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833" dirty="0"/>
              <a:t>Data  products Market</a:t>
            </a:r>
          </a:p>
        </p:txBody>
      </p:sp>
      <p:sp>
        <p:nvSpPr>
          <p:cNvPr id="154" name="圆角矩形 12">
            <a:extLst>
              <a:ext uri="{FF2B5EF4-FFF2-40B4-BE49-F238E27FC236}">
                <a16:creationId xmlns="" xmlns:a16="http://schemas.microsoft.com/office/drawing/2014/main" id="{24407C03-9166-4C19-8086-8C3994C7A098}"/>
              </a:ext>
            </a:extLst>
          </p:cNvPr>
          <p:cNvSpPr/>
          <p:nvPr/>
        </p:nvSpPr>
        <p:spPr>
          <a:xfrm>
            <a:off x="2908113" y="3498442"/>
            <a:ext cx="1778000" cy="85858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zh-CN"/>
          </a:p>
          <a:p>
            <a:pPr algn="ctr">
              <a:defRPr/>
            </a:pPr>
            <a:endParaRPr lang="zh-CN" altLang="en-US" dirty="0"/>
          </a:p>
        </p:txBody>
      </p:sp>
      <p:sp>
        <p:nvSpPr>
          <p:cNvPr id="155" name="圆角矩形 13">
            <a:extLst>
              <a:ext uri="{FF2B5EF4-FFF2-40B4-BE49-F238E27FC236}">
                <a16:creationId xmlns="" xmlns:a16="http://schemas.microsoft.com/office/drawing/2014/main" id="{F5F0E815-23C0-487D-A2D3-C8AE46584856}"/>
              </a:ext>
            </a:extLst>
          </p:cNvPr>
          <p:cNvSpPr/>
          <p:nvPr/>
        </p:nvSpPr>
        <p:spPr>
          <a:xfrm>
            <a:off x="3035113" y="3519029"/>
            <a:ext cx="1580290" cy="2208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zh-CN" dirty="0"/>
          </a:p>
          <a:p>
            <a:r>
              <a:rPr lang="en-US" altLang="zh-CN" sz="1333" dirty="0"/>
              <a:t>Big Data platform </a:t>
            </a:r>
          </a:p>
          <a:p>
            <a:pPr algn="ctr">
              <a:defRPr/>
            </a:pPr>
            <a:endParaRPr lang="zh-CN" altLang="en-US" dirty="0">
              <a:solidFill>
                <a:schemeClr val="tx1"/>
              </a:solidFill>
            </a:endParaRPr>
          </a:p>
        </p:txBody>
      </p:sp>
      <p:sp>
        <p:nvSpPr>
          <p:cNvPr id="156" name="圆角矩形 30">
            <a:extLst>
              <a:ext uri="{FF2B5EF4-FFF2-40B4-BE49-F238E27FC236}">
                <a16:creationId xmlns="" xmlns:a16="http://schemas.microsoft.com/office/drawing/2014/main" id="{90FEA515-40D6-4D77-8032-8850C32349FC}"/>
              </a:ext>
            </a:extLst>
          </p:cNvPr>
          <p:cNvSpPr/>
          <p:nvPr/>
        </p:nvSpPr>
        <p:spPr>
          <a:xfrm>
            <a:off x="2994637" y="3776085"/>
            <a:ext cx="1279335" cy="1537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833" dirty="0"/>
              <a:t>Big Data computing</a:t>
            </a:r>
          </a:p>
        </p:txBody>
      </p:sp>
      <p:sp>
        <p:nvSpPr>
          <p:cNvPr id="157" name="圆角矩形 30">
            <a:extLst>
              <a:ext uri="{FF2B5EF4-FFF2-40B4-BE49-F238E27FC236}">
                <a16:creationId xmlns="" xmlns:a16="http://schemas.microsoft.com/office/drawing/2014/main" id="{21652467-1427-4AE7-81A6-2E6A6CFA7780}"/>
              </a:ext>
            </a:extLst>
          </p:cNvPr>
          <p:cNvSpPr/>
          <p:nvPr/>
        </p:nvSpPr>
        <p:spPr>
          <a:xfrm>
            <a:off x="2988949" y="3959068"/>
            <a:ext cx="1598598" cy="157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833" dirty="0"/>
              <a:t>Data processing engine </a:t>
            </a:r>
          </a:p>
        </p:txBody>
      </p:sp>
      <p:sp>
        <p:nvSpPr>
          <p:cNvPr id="158" name="圆角矩形 30">
            <a:extLst>
              <a:ext uri="{FF2B5EF4-FFF2-40B4-BE49-F238E27FC236}">
                <a16:creationId xmlns="" xmlns:a16="http://schemas.microsoft.com/office/drawing/2014/main" id="{35E8099E-396F-4A25-BC38-640EBF88DBE7}"/>
              </a:ext>
            </a:extLst>
          </p:cNvPr>
          <p:cNvSpPr/>
          <p:nvPr/>
        </p:nvSpPr>
        <p:spPr>
          <a:xfrm>
            <a:off x="2992001" y="4148943"/>
            <a:ext cx="1598659" cy="1611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833" dirty="0">
                <a:solidFill>
                  <a:schemeClr val="bg1"/>
                </a:solidFill>
              </a:rPr>
              <a:t>Big Data </a:t>
            </a:r>
            <a:r>
              <a:rPr lang="en-US" altLang="zh-CN" sz="833" dirty="0" err="1">
                <a:solidFill>
                  <a:schemeClr val="bg1"/>
                </a:solidFill>
              </a:rPr>
              <a:t>Strogage</a:t>
            </a:r>
            <a:r>
              <a:rPr lang="en-US" altLang="zh-CN" sz="833" dirty="0">
                <a:solidFill>
                  <a:schemeClr val="bg1"/>
                </a:solidFill>
              </a:rPr>
              <a:t> Manage</a:t>
            </a:r>
          </a:p>
        </p:txBody>
      </p:sp>
      <p:sp>
        <p:nvSpPr>
          <p:cNvPr id="162" name="圆角矩形 30">
            <a:extLst>
              <a:ext uri="{FF2B5EF4-FFF2-40B4-BE49-F238E27FC236}">
                <a16:creationId xmlns="" xmlns:a16="http://schemas.microsoft.com/office/drawing/2014/main" id="{D4ABAE46-9143-45FE-B4E3-C93524F80652}"/>
              </a:ext>
            </a:extLst>
          </p:cNvPr>
          <p:cNvSpPr/>
          <p:nvPr/>
        </p:nvSpPr>
        <p:spPr>
          <a:xfrm>
            <a:off x="1133462" y="2801761"/>
            <a:ext cx="950655" cy="4788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000" dirty="0"/>
              <a:t>Data visualization service </a:t>
            </a:r>
          </a:p>
        </p:txBody>
      </p:sp>
      <p:sp>
        <p:nvSpPr>
          <p:cNvPr id="163" name="圆角矩形 30">
            <a:extLst>
              <a:ext uri="{FF2B5EF4-FFF2-40B4-BE49-F238E27FC236}">
                <a16:creationId xmlns="" xmlns:a16="http://schemas.microsoft.com/office/drawing/2014/main" id="{0DCE3C23-4C04-44CE-BE15-931B0D608360}"/>
              </a:ext>
            </a:extLst>
          </p:cNvPr>
          <p:cNvSpPr/>
          <p:nvPr/>
        </p:nvSpPr>
        <p:spPr>
          <a:xfrm>
            <a:off x="2206908" y="2787518"/>
            <a:ext cx="1117465" cy="499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000" dirty="0"/>
              <a:t>Data customization service </a:t>
            </a:r>
          </a:p>
        </p:txBody>
      </p:sp>
      <p:sp>
        <p:nvSpPr>
          <p:cNvPr id="164" name="圆角矩形 30">
            <a:extLst>
              <a:ext uri="{FF2B5EF4-FFF2-40B4-BE49-F238E27FC236}">
                <a16:creationId xmlns="" xmlns:a16="http://schemas.microsoft.com/office/drawing/2014/main" id="{D8CB26D9-3206-447C-A126-ECAD4101B1E1}"/>
              </a:ext>
            </a:extLst>
          </p:cNvPr>
          <p:cNvSpPr/>
          <p:nvPr/>
        </p:nvSpPr>
        <p:spPr>
          <a:xfrm>
            <a:off x="4465949" y="2825245"/>
            <a:ext cx="1004903" cy="443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000" dirty="0"/>
              <a:t>Data</a:t>
            </a:r>
          </a:p>
          <a:p>
            <a:r>
              <a:rPr lang="en-US" altLang="zh-CN" sz="1000" dirty="0"/>
              <a:t>cloud sharing</a:t>
            </a:r>
          </a:p>
          <a:p>
            <a:r>
              <a:rPr lang="en-US" altLang="zh-CN" sz="1000" dirty="0"/>
              <a:t>service </a:t>
            </a:r>
          </a:p>
        </p:txBody>
      </p:sp>
      <p:sp>
        <p:nvSpPr>
          <p:cNvPr id="166" name="圆角矩形 30">
            <a:extLst>
              <a:ext uri="{FF2B5EF4-FFF2-40B4-BE49-F238E27FC236}">
                <a16:creationId xmlns="" xmlns:a16="http://schemas.microsoft.com/office/drawing/2014/main" id="{C2140950-9E3D-46CA-A0DA-5B08F7453FD7}"/>
              </a:ext>
            </a:extLst>
          </p:cNvPr>
          <p:cNvSpPr/>
          <p:nvPr/>
        </p:nvSpPr>
        <p:spPr>
          <a:xfrm>
            <a:off x="5591633" y="2814534"/>
            <a:ext cx="672042" cy="443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000" dirty="0"/>
              <a:t>Data quality service </a:t>
            </a:r>
          </a:p>
        </p:txBody>
      </p:sp>
      <p:sp>
        <p:nvSpPr>
          <p:cNvPr id="167" name="圆角矩形 30">
            <a:extLst>
              <a:ext uri="{FF2B5EF4-FFF2-40B4-BE49-F238E27FC236}">
                <a16:creationId xmlns="" xmlns:a16="http://schemas.microsoft.com/office/drawing/2014/main" id="{6F6DADEA-334C-4507-962B-7F1531127CEC}"/>
              </a:ext>
            </a:extLst>
          </p:cNvPr>
          <p:cNvSpPr/>
          <p:nvPr/>
        </p:nvSpPr>
        <p:spPr>
          <a:xfrm>
            <a:off x="3421624" y="2816631"/>
            <a:ext cx="950655" cy="443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000" dirty="0"/>
              <a:t>Data publishing</a:t>
            </a:r>
          </a:p>
          <a:p>
            <a:r>
              <a:rPr lang="en-US" altLang="zh-CN" sz="1000" dirty="0"/>
              <a:t>service </a:t>
            </a:r>
          </a:p>
        </p:txBody>
      </p:sp>
      <p:sp>
        <p:nvSpPr>
          <p:cNvPr id="168" name="圆角矩形 30">
            <a:extLst>
              <a:ext uri="{FF2B5EF4-FFF2-40B4-BE49-F238E27FC236}">
                <a16:creationId xmlns="" xmlns:a16="http://schemas.microsoft.com/office/drawing/2014/main" id="{A78B21E2-D61C-4F03-AAE1-C1851D8D378E}"/>
              </a:ext>
            </a:extLst>
          </p:cNvPr>
          <p:cNvSpPr/>
          <p:nvPr/>
        </p:nvSpPr>
        <p:spPr>
          <a:xfrm>
            <a:off x="4987506" y="3783900"/>
            <a:ext cx="1461271" cy="154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833" dirty="0"/>
              <a:t>Data Archive platform</a:t>
            </a:r>
          </a:p>
        </p:txBody>
      </p:sp>
      <p:sp>
        <p:nvSpPr>
          <p:cNvPr id="169" name="圆角矩形 30">
            <a:extLst>
              <a:ext uri="{FF2B5EF4-FFF2-40B4-BE49-F238E27FC236}">
                <a16:creationId xmlns="" xmlns:a16="http://schemas.microsoft.com/office/drawing/2014/main" id="{CCF33225-DE34-41F9-AA5A-68109442DE4E}"/>
              </a:ext>
            </a:extLst>
          </p:cNvPr>
          <p:cNvSpPr/>
          <p:nvPr/>
        </p:nvSpPr>
        <p:spPr>
          <a:xfrm>
            <a:off x="4990318" y="3959069"/>
            <a:ext cx="1472570" cy="139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833" dirty="0"/>
              <a:t>Data Service platform</a:t>
            </a:r>
          </a:p>
        </p:txBody>
      </p:sp>
      <p:sp>
        <p:nvSpPr>
          <p:cNvPr id="170" name="圆角矩形 30">
            <a:extLst>
              <a:ext uri="{FF2B5EF4-FFF2-40B4-BE49-F238E27FC236}">
                <a16:creationId xmlns="" xmlns:a16="http://schemas.microsoft.com/office/drawing/2014/main" id="{FFE52133-F5EA-4058-96AE-4C17AE14C4F7}"/>
              </a:ext>
            </a:extLst>
          </p:cNvPr>
          <p:cNvSpPr/>
          <p:nvPr/>
        </p:nvSpPr>
        <p:spPr>
          <a:xfrm>
            <a:off x="4989785" y="4132050"/>
            <a:ext cx="1424663" cy="152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833" dirty="0"/>
              <a:t>Data Monitor platform</a:t>
            </a:r>
          </a:p>
        </p:txBody>
      </p:sp>
      <p:sp>
        <p:nvSpPr>
          <p:cNvPr id="18" name="箭头: 下 17">
            <a:extLst>
              <a:ext uri="{FF2B5EF4-FFF2-40B4-BE49-F238E27FC236}">
                <a16:creationId xmlns="" xmlns:a16="http://schemas.microsoft.com/office/drawing/2014/main" id="{4A69E0C9-8C28-4CA7-A5DD-D3AD65C3B26A}"/>
              </a:ext>
            </a:extLst>
          </p:cNvPr>
          <p:cNvSpPr/>
          <p:nvPr/>
        </p:nvSpPr>
        <p:spPr>
          <a:xfrm flipV="1">
            <a:off x="4180403" y="1745555"/>
            <a:ext cx="256071" cy="369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808225" y="1762630"/>
            <a:ext cx="1234633" cy="451534"/>
          </a:xfrm>
          <a:prstGeom prst="rect">
            <a:avLst/>
          </a:prstGeom>
          <a:noFill/>
        </p:spPr>
        <p:txBody>
          <a:bodyPr wrap="none" rtlCol="0">
            <a:spAutoFit/>
          </a:bodyPr>
          <a:lstStyle/>
          <a:p>
            <a:r>
              <a:rPr kumimoji="1" lang="en-US" altLang="zh-CN" sz="1167" dirty="0">
                <a:solidFill>
                  <a:schemeClr val="accent6">
                    <a:lumMod val="50000"/>
                  </a:schemeClr>
                </a:solidFill>
              </a:rPr>
              <a:t>Easy</a:t>
            </a:r>
            <a:r>
              <a:rPr kumimoji="1" lang="zh-CN" altLang="en-US" sz="1167" dirty="0">
                <a:solidFill>
                  <a:schemeClr val="accent6">
                    <a:lumMod val="50000"/>
                  </a:schemeClr>
                </a:solidFill>
              </a:rPr>
              <a:t> </a:t>
            </a:r>
            <a:r>
              <a:rPr kumimoji="1" lang="en-US" altLang="zh-CN" sz="1167" dirty="0">
                <a:solidFill>
                  <a:schemeClr val="accent6">
                    <a:lumMod val="50000"/>
                  </a:schemeClr>
                </a:solidFill>
              </a:rPr>
              <a:t>Use</a:t>
            </a:r>
          </a:p>
          <a:p>
            <a:r>
              <a:rPr kumimoji="1" lang="en-US" altLang="zh-CN" sz="1167" dirty="0">
                <a:solidFill>
                  <a:schemeClr val="accent6">
                    <a:lumMod val="50000"/>
                  </a:schemeClr>
                </a:solidFill>
              </a:rPr>
              <a:t>Easy</a:t>
            </a:r>
            <a:r>
              <a:rPr kumimoji="1" lang="zh-CN" altLang="en-US" sz="1167" dirty="0">
                <a:solidFill>
                  <a:schemeClr val="accent6">
                    <a:lumMod val="50000"/>
                  </a:schemeClr>
                </a:solidFill>
              </a:rPr>
              <a:t> </a:t>
            </a:r>
            <a:r>
              <a:rPr kumimoji="1" lang="en-US" altLang="zh-CN" sz="1167" dirty="0" err="1">
                <a:solidFill>
                  <a:schemeClr val="accent6">
                    <a:lumMod val="50000"/>
                  </a:schemeClr>
                </a:solidFill>
              </a:rPr>
              <a:t>Integreted</a:t>
            </a:r>
            <a:endParaRPr kumimoji="1" lang="zh-CN" altLang="en-US" sz="1167" dirty="0">
              <a:solidFill>
                <a:schemeClr val="accent6">
                  <a:lumMod val="50000"/>
                </a:schemeClr>
              </a:solidFill>
            </a:endParaRPr>
          </a:p>
        </p:txBody>
      </p:sp>
      <p:sp>
        <p:nvSpPr>
          <p:cNvPr id="64" name="圆角矩形 30">
            <a:extLst>
              <a:ext uri="{FF2B5EF4-FFF2-40B4-BE49-F238E27FC236}">
                <a16:creationId xmlns="" xmlns:a16="http://schemas.microsoft.com/office/drawing/2014/main" id="{D4ABAE46-9143-45FE-B4E3-C93524F80652}"/>
              </a:ext>
            </a:extLst>
          </p:cNvPr>
          <p:cNvSpPr/>
          <p:nvPr/>
        </p:nvSpPr>
        <p:spPr>
          <a:xfrm>
            <a:off x="1741179" y="2377112"/>
            <a:ext cx="1007653" cy="201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000" dirty="0"/>
              <a:t>Deep</a:t>
            </a:r>
            <a:r>
              <a:rPr lang="zh-CN" altLang="en-US" sz="1000" dirty="0"/>
              <a:t> </a:t>
            </a:r>
            <a:r>
              <a:rPr lang="en-US" altLang="zh-CN" sz="1000" dirty="0"/>
              <a:t>Learning</a:t>
            </a:r>
          </a:p>
        </p:txBody>
      </p:sp>
      <p:sp>
        <p:nvSpPr>
          <p:cNvPr id="65" name="圆角矩形 30">
            <a:extLst>
              <a:ext uri="{FF2B5EF4-FFF2-40B4-BE49-F238E27FC236}">
                <a16:creationId xmlns="" xmlns:a16="http://schemas.microsoft.com/office/drawing/2014/main" id="{D4ABAE46-9143-45FE-B4E3-C93524F80652}"/>
              </a:ext>
            </a:extLst>
          </p:cNvPr>
          <p:cNvSpPr/>
          <p:nvPr/>
        </p:nvSpPr>
        <p:spPr>
          <a:xfrm>
            <a:off x="2892299" y="2370273"/>
            <a:ext cx="1007653" cy="201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000" dirty="0"/>
              <a:t>AI</a:t>
            </a:r>
            <a:r>
              <a:rPr lang="zh-CN" altLang="en-US" sz="1000" dirty="0"/>
              <a:t> </a:t>
            </a:r>
            <a:r>
              <a:rPr lang="en-US" altLang="zh-CN" sz="1000" dirty="0"/>
              <a:t>Application</a:t>
            </a:r>
          </a:p>
        </p:txBody>
      </p:sp>
      <p:sp>
        <p:nvSpPr>
          <p:cNvPr id="66" name="圆角矩形 30">
            <a:extLst>
              <a:ext uri="{FF2B5EF4-FFF2-40B4-BE49-F238E27FC236}">
                <a16:creationId xmlns="" xmlns:a16="http://schemas.microsoft.com/office/drawing/2014/main" id="{D4ABAE46-9143-45FE-B4E3-C93524F80652}"/>
              </a:ext>
            </a:extLst>
          </p:cNvPr>
          <p:cNvSpPr/>
          <p:nvPr/>
        </p:nvSpPr>
        <p:spPr>
          <a:xfrm>
            <a:off x="4062465" y="2364424"/>
            <a:ext cx="1317786" cy="201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000" dirty="0"/>
              <a:t>Data</a:t>
            </a:r>
            <a:r>
              <a:rPr lang="zh-CN" altLang="en-US" sz="1000" dirty="0"/>
              <a:t> </a:t>
            </a:r>
            <a:r>
              <a:rPr lang="en-US" altLang="zh-CN" sz="1000" dirty="0"/>
              <a:t>Reprocessing</a:t>
            </a:r>
          </a:p>
        </p:txBody>
      </p:sp>
      <p:sp>
        <p:nvSpPr>
          <p:cNvPr id="67" name="圆角矩形 30">
            <a:extLst>
              <a:ext uri="{FF2B5EF4-FFF2-40B4-BE49-F238E27FC236}">
                <a16:creationId xmlns="" xmlns:a16="http://schemas.microsoft.com/office/drawing/2014/main" id="{D4ABAE46-9143-45FE-B4E3-C93524F80652}"/>
              </a:ext>
            </a:extLst>
          </p:cNvPr>
          <p:cNvSpPr/>
          <p:nvPr/>
        </p:nvSpPr>
        <p:spPr>
          <a:xfrm>
            <a:off x="5515069" y="2364818"/>
            <a:ext cx="1053827" cy="201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000" dirty="0"/>
              <a:t>Data</a:t>
            </a:r>
            <a:r>
              <a:rPr lang="zh-CN" altLang="en-US" sz="1000" dirty="0"/>
              <a:t> </a:t>
            </a:r>
            <a:r>
              <a:rPr lang="en-US" altLang="zh-CN" sz="1000" dirty="0"/>
              <a:t>Module</a:t>
            </a:r>
          </a:p>
        </p:txBody>
      </p:sp>
    </p:spTree>
    <p:extLst>
      <p:ext uri="{BB962C8B-B14F-4D97-AF65-F5344CB8AC3E}">
        <p14:creationId xmlns:p14="http://schemas.microsoft.com/office/powerpoint/2010/main" val="180069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WordArt 3"/>
          <p:cNvSpPr>
            <a:spLocks noChangeArrowheads="1" noChangeShapeType="1" noTextEdit="1"/>
          </p:cNvSpPr>
          <p:nvPr/>
        </p:nvSpPr>
        <p:spPr bwMode="gray">
          <a:xfrm>
            <a:off x="2057400" y="1943100"/>
            <a:ext cx="3111500" cy="529167"/>
          </a:xfrm>
          <a:prstGeom prst="rect">
            <a:avLst/>
          </a:prstGeom>
        </p:spPr>
        <p:txBody>
          <a:bodyPr wrap="none" fromWordArt="1">
            <a:prstTxWarp prst="textDeflate">
              <a:avLst>
                <a:gd name="adj" fmla="val 0"/>
              </a:avLst>
            </a:prstTxWarp>
          </a:bodyPr>
          <a:lstStyle/>
          <a:p>
            <a:pPr algn="ctr"/>
            <a:r>
              <a:rPr lang="en-US" altLang="zh-CN" sz="4500" b="1" kern="10" dirty="0">
                <a:ln w="19050">
                  <a:solidFill>
                    <a:schemeClr val="bg1"/>
                  </a:solidFill>
                  <a:round/>
                  <a:headEnd/>
                  <a:tailEnd/>
                </a:ln>
                <a:gradFill rotWithShape="1">
                  <a:gsLst>
                    <a:gs pos="0">
                      <a:schemeClr val="accent1"/>
                    </a:gs>
                    <a:gs pos="100000">
                      <a:schemeClr val="tx1"/>
                    </a:gs>
                  </a:gsLst>
                  <a:lin ang="0" scaled="1"/>
                </a:gradFill>
                <a:effectLst>
                  <a:outerShdw dist="71842" dir="2700000" algn="ctr" rotWithShape="0">
                    <a:schemeClr val="bg2">
                      <a:alpha val="50000"/>
                    </a:schemeClr>
                  </a:outerShdw>
                </a:effectLst>
                <a:latin typeface="+mn-ea"/>
                <a:ea typeface="+mn-ea"/>
                <a:cs typeface="+mn-ea"/>
              </a:rPr>
              <a:t>Thanks</a:t>
            </a:r>
            <a:endParaRPr lang="zh-CN" altLang="en-US" sz="4500" b="1" kern="10" dirty="0">
              <a:ln w="19050">
                <a:solidFill>
                  <a:schemeClr val="bg1"/>
                </a:solidFill>
                <a:round/>
                <a:headEnd/>
                <a:tailEnd/>
              </a:ln>
              <a:gradFill rotWithShape="1">
                <a:gsLst>
                  <a:gs pos="0">
                    <a:schemeClr val="accent1"/>
                  </a:gs>
                  <a:gs pos="100000">
                    <a:schemeClr val="tx1"/>
                  </a:gs>
                </a:gsLst>
                <a:lin ang="0" scaled="1"/>
              </a:gradFill>
              <a:effectLst>
                <a:outerShdw dist="71842" dir="2700000" algn="ctr" rotWithShape="0">
                  <a:schemeClr val="bg2">
                    <a:alpha val="50000"/>
                  </a:schemeClr>
                </a:outerShdw>
              </a:effectLst>
              <a:latin typeface="+mn-ea"/>
              <a:ea typeface="+mn-ea"/>
              <a:cs typeface="+mn-ea"/>
            </a:endParaRPr>
          </a:p>
        </p:txBody>
      </p:sp>
      <p:sp>
        <p:nvSpPr>
          <p:cNvPr id="3" name="Rectangle 3"/>
          <p:cNvSpPr txBox="1">
            <a:spLocks noChangeArrowheads="1"/>
          </p:cNvSpPr>
          <p:nvPr/>
        </p:nvSpPr>
        <p:spPr bwMode="gray">
          <a:xfrm>
            <a:off x="1739900" y="3009900"/>
            <a:ext cx="3746500" cy="582083"/>
          </a:xfrm>
          <a:prstGeom prst="rect">
            <a:avLst/>
          </a:prstGeom>
          <a:noFill/>
          <a:ln w="9525">
            <a:noFill/>
            <a:miter lim="800000"/>
            <a:headEnd/>
            <a:tailEnd/>
          </a:ln>
        </p:spPr>
        <p:txBody>
          <a:bodyPr/>
          <a:lstStyle/>
          <a:p>
            <a:pPr algn="ctr">
              <a:lnSpc>
                <a:spcPct val="90000"/>
              </a:lnSpc>
              <a:spcBef>
                <a:spcPct val="20000"/>
              </a:spcBef>
              <a:buClr>
                <a:schemeClr val="tx2"/>
              </a:buClr>
              <a:buFont typeface="Wingdings" pitchFamily="2" charset="2"/>
              <a:buNone/>
              <a:defRPr/>
            </a:pPr>
            <a:r>
              <a:rPr lang="en-US" altLang="zh-CN" sz="2000" kern="0" smtClean="0">
                <a:solidFill>
                  <a:schemeClr val="bg1"/>
                </a:solidFill>
                <a:latin typeface="微软雅黑" panose="020B0503020204020204" pitchFamily="34" charset="-122"/>
                <a:ea typeface="微软雅黑" panose="020B0503020204020204" pitchFamily="34" charset="-122"/>
                <a:cs typeface="+mj-cs"/>
              </a:rPr>
              <a:t>xiandi@cma.gov.cn</a:t>
            </a:r>
            <a:endParaRPr lang="en-US" altLang="zh-CN" sz="2000" kern="0" dirty="0">
              <a:solidFill>
                <a:schemeClr val="bg1"/>
              </a:solidFill>
              <a:latin typeface="微软雅黑" panose="020B0503020204020204" pitchFamily="34" charset="-122"/>
              <a:ea typeface="微软雅黑" panose="020B0503020204020204" pitchFamily="34" charset="-122"/>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6199" y="1638300"/>
            <a:ext cx="7535401" cy="3810000"/>
          </a:xfrm>
          <a:prstGeom prst="rect">
            <a:avLst/>
          </a:prstGeom>
        </p:spPr>
      </p:pic>
      <p:sp>
        <p:nvSpPr>
          <p:cNvPr id="3" name="文本框 2"/>
          <p:cNvSpPr txBox="1"/>
          <p:nvPr/>
        </p:nvSpPr>
        <p:spPr bwMode="gray">
          <a:xfrm>
            <a:off x="1431504" y="1028700"/>
            <a:ext cx="4333238" cy="461729"/>
          </a:xfrm>
          <a:prstGeom prst="rect">
            <a:avLst/>
          </a:prstGeom>
          <a:noFill/>
          <a:ln w="9525">
            <a:noFill/>
            <a:miter lim="800000"/>
            <a:headEnd/>
            <a:tailEnd/>
          </a:ln>
        </p:spPr>
        <p:txBody>
          <a:bodyPr wrap="none" rtlCol="0">
            <a:spAutoFit/>
          </a:bodyPr>
          <a:lstStyle/>
          <a:p>
            <a:pPr algn="ctr">
              <a:lnSpc>
                <a:spcPct val="90000"/>
              </a:lnSpc>
              <a:spcBef>
                <a:spcPct val="20000"/>
              </a:spcBef>
              <a:buClr>
                <a:schemeClr val="tx2"/>
              </a:buClr>
              <a:buFont typeface="Wingdings" pitchFamily="2" charset="2"/>
              <a:buNone/>
            </a:pPr>
            <a:r>
              <a:rPr kumimoji="1" lang="en-US" altLang="zh-CN" sz="2667" kern="0">
                <a:latin typeface="+mn-lt"/>
                <a:ea typeface="黑体" pitchFamily="2" charset="-122"/>
                <a:cs typeface="+mj-cs"/>
              </a:rPr>
              <a:t>Total archived data </a:t>
            </a:r>
            <a:r>
              <a:rPr kumimoji="1" lang="en-US" altLang="zh-CN" sz="2667" kern="0" dirty="0">
                <a:latin typeface="+mn-lt"/>
                <a:ea typeface="黑体" pitchFamily="2" charset="-122"/>
                <a:cs typeface="+mj-cs"/>
              </a:rPr>
              <a:t>amount</a:t>
            </a:r>
            <a:endParaRPr kumimoji="1" lang="zh-CN" altLang="en-US" sz="2667" kern="0" dirty="0">
              <a:latin typeface="+mn-lt"/>
              <a:ea typeface="黑体" pitchFamily="2" charset="-122"/>
              <a:cs typeface="+mj-cs"/>
            </a:endParaRPr>
          </a:p>
        </p:txBody>
      </p:sp>
    </p:spTree>
    <p:extLst>
      <p:ext uri="{BB962C8B-B14F-4D97-AF65-F5344CB8AC3E}">
        <p14:creationId xmlns:p14="http://schemas.microsoft.com/office/powerpoint/2010/main" val="1908469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
          <p:cNvSpPr>
            <a:spLocks noChangeArrowheads="1"/>
          </p:cNvSpPr>
          <p:nvPr/>
        </p:nvSpPr>
        <p:spPr bwMode="auto">
          <a:xfrm>
            <a:off x="0" y="342900"/>
            <a:ext cx="4364182" cy="451342"/>
          </a:xfrm>
          <a:prstGeom prst="rect">
            <a:avLst/>
          </a:prstGeom>
          <a:noFill/>
          <a:ln w="9525">
            <a:noFill/>
            <a:miter lim="800000"/>
            <a:headEnd/>
            <a:tailEnd/>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50000"/>
              </a:spcBef>
              <a:defRPr/>
            </a:pPr>
            <a:r>
              <a:rPr lang="en-US" altLang="zh-CN" sz="2333" b="1" dirty="0">
                <a:solidFill>
                  <a:schemeClr val="bg1"/>
                </a:solidFill>
                <a:latin typeface="Arial" pitchFamily="34" charset="0"/>
                <a:ea typeface="楷体_GB2312" pitchFamily="49" charset="-122"/>
              </a:rPr>
              <a:t>FY-2 and FY-4 Products</a:t>
            </a:r>
            <a:r>
              <a:rPr lang="en-US" altLang="zh-CN" sz="2333" b="1" dirty="0">
                <a:solidFill>
                  <a:schemeClr val="tx2"/>
                </a:solidFill>
                <a:effectLst>
                  <a:outerShdw blurRad="38100" dist="38100" dir="2700000" algn="tl">
                    <a:srgbClr val="C0C0C0"/>
                  </a:outerShdw>
                </a:effectLst>
                <a:latin typeface="Arial" pitchFamily="34" charset="0"/>
                <a:ea typeface="楷体_GB2312" pitchFamily="49" charset="-122"/>
              </a:rPr>
              <a:t> </a:t>
            </a:r>
            <a:endParaRPr lang="zh-CN" altLang="en-US" sz="2333" b="1" dirty="0">
              <a:solidFill>
                <a:schemeClr val="tx2"/>
              </a:solidFill>
              <a:effectLst>
                <a:outerShdw blurRad="38100" dist="38100" dir="2700000" algn="tl">
                  <a:srgbClr val="C0C0C0"/>
                </a:outerShdw>
              </a:effectLst>
              <a:latin typeface="Arial" pitchFamily="34" charset="0"/>
              <a:ea typeface="楷体_GB2312" pitchFamily="49"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317491822"/>
              </p:ext>
            </p:extLst>
          </p:nvPr>
        </p:nvGraphicFramePr>
        <p:xfrm>
          <a:off x="317500" y="1458642"/>
          <a:ext cx="6858001" cy="3240358"/>
        </p:xfrm>
        <a:graphic>
          <a:graphicData uri="http://schemas.openxmlformats.org/drawingml/2006/table">
            <a:tbl>
              <a:tblPr firstRow="1" firstCol="1" bandRow="1">
                <a:tableStyleId>{5940675A-B579-460E-94D1-54222C63F5DA}</a:tableStyleId>
              </a:tblPr>
              <a:tblGrid>
                <a:gridCol w="1474817">
                  <a:extLst>
                    <a:ext uri="{9D8B030D-6E8A-4147-A177-3AD203B41FA5}">
                      <a16:colId xmlns="" xmlns:a16="http://schemas.microsoft.com/office/drawing/2014/main" val="20000"/>
                    </a:ext>
                  </a:extLst>
                </a:gridCol>
                <a:gridCol w="2831358">
                  <a:extLst>
                    <a:ext uri="{9D8B030D-6E8A-4147-A177-3AD203B41FA5}">
                      <a16:colId xmlns="" xmlns:a16="http://schemas.microsoft.com/office/drawing/2014/main" val="20001"/>
                    </a:ext>
                  </a:extLst>
                </a:gridCol>
                <a:gridCol w="2551826">
                  <a:extLst>
                    <a:ext uri="{9D8B030D-6E8A-4147-A177-3AD203B41FA5}">
                      <a16:colId xmlns="" xmlns:a16="http://schemas.microsoft.com/office/drawing/2014/main" val="20002"/>
                    </a:ext>
                  </a:extLst>
                </a:gridCol>
              </a:tblGrid>
              <a:tr h="313583">
                <a:tc>
                  <a:txBody>
                    <a:bodyPr/>
                    <a:lstStyle/>
                    <a:p>
                      <a:pPr algn="ctr">
                        <a:spcAft>
                          <a:spcPts val="0"/>
                        </a:spcAft>
                      </a:pPr>
                      <a:endParaRPr lang="zh-CN" sz="2000" b="1" u="none" kern="100" dirty="0">
                        <a:effectLst/>
                        <a:latin typeface="Calibri"/>
                        <a:ea typeface="宋体"/>
                        <a:cs typeface="Times New Roman"/>
                      </a:endParaRPr>
                    </a:p>
                  </a:txBody>
                  <a:tcPr marL="37824" marR="37824" marT="0" marB="0">
                    <a:solidFill>
                      <a:schemeClr val="bg1"/>
                    </a:solidFill>
                  </a:tcPr>
                </a:tc>
                <a:tc>
                  <a:txBody>
                    <a:bodyPr/>
                    <a:lstStyle/>
                    <a:p>
                      <a:pPr algn="ctr">
                        <a:spcAft>
                          <a:spcPts val="0"/>
                        </a:spcAft>
                      </a:pPr>
                      <a:r>
                        <a:rPr lang="en-US" sz="2000" b="1" u="none" kern="100" dirty="0">
                          <a:effectLst/>
                        </a:rPr>
                        <a:t>FY-4A</a:t>
                      </a:r>
                      <a:endParaRPr lang="zh-CN" sz="2000" b="1" u="none" kern="100" dirty="0">
                        <a:effectLst/>
                        <a:latin typeface="Calibri"/>
                        <a:ea typeface="宋体"/>
                        <a:cs typeface="Times New Roman"/>
                      </a:endParaRPr>
                    </a:p>
                  </a:txBody>
                  <a:tcPr marL="37824" marR="37824" marT="0" marB="0">
                    <a:solidFill>
                      <a:schemeClr val="bg1"/>
                    </a:solidFill>
                  </a:tcPr>
                </a:tc>
                <a:tc>
                  <a:txBody>
                    <a:bodyPr/>
                    <a:lstStyle/>
                    <a:p>
                      <a:pPr algn="ctr">
                        <a:spcAft>
                          <a:spcPts val="0"/>
                        </a:spcAft>
                      </a:pPr>
                      <a:r>
                        <a:rPr lang="en-US" sz="2000" b="1" u="none" kern="100" dirty="0">
                          <a:effectLst/>
                        </a:rPr>
                        <a:t>FY-2</a:t>
                      </a:r>
                      <a:endParaRPr lang="zh-CN" sz="2000" b="1" u="none" kern="100" dirty="0">
                        <a:effectLst/>
                        <a:latin typeface="Calibri"/>
                        <a:ea typeface="宋体"/>
                        <a:cs typeface="Times New Roman"/>
                      </a:endParaRPr>
                    </a:p>
                  </a:txBody>
                  <a:tcPr marL="37824" marR="37824" marT="0" marB="0">
                    <a:solidFill>
                      <a:schemeClr val="bg1"/>
                    </a:solidFill>
                  </a:tcPr>
                </a:tc>
                <a:extLst>
                  <a:ext uri="{0D108BD9-81ED-4DB2-BD59-A6C34878D82A}">
                    <a16:rowId xmlns="" xmlns:a16="http://schemas.microsoft.com/office/drawing/2014/main" val="10000"/>
                  </a:ext>
                </a:extLst>
              </a:tr>
              <a:tr h="1114962">
                <a:tc>
                  <a:txBody>
                    <a:bodyPr/>
                    <a:lstStyle/>
                    <a:p>
                      <a:pPr algn="just">
                        <a:spcAft>
                          <a:spcPts val="0"/>
                        </a:spcAft>
                      </a:pPr>
                      <a:r>
                        <a:rPr lang="en-US" sz="1500" b="1" u="none" kern="100" dirty="0">
                          <a:solidFill>
                            <a:schemeClr val="tx1"/>
                          </a:solidFill>
                          <a:effectLst/>
                        </a:rPr>
                        <a:t>Cloud</a:t>
                      </a:r>
                      <a:endParaRPr lang="zh-CN" sz="1500" b="1" u="none" kern="100" dirty="0">
                        <a:solidFill>
                          <a:schemeClr val="tx1"/>
                        </a:solidFill>
                        <a:effectLst/>
                        <a:latin typeface="Calibri"/>
                        <a:ea typeface="宋体"/>
                        <a:cs typeface="Times New Roman"/>
                      </a:endParaRPr>
                    </a:p>
                  </a:txBody>
                  <a:tcPr marL="37824" marR="37824" marT="0" marB="0">
                    <a:solidFill>
                      <a:srgbClr val="FFFF00">
                        <a:alpha val="40000"/>
                      </a:srgbClr>
                    </a:solidFill>
                  </a:tcPr>
                </a:tc>
                <a:tc>
                  <a:txBody>
                    <a:bodyPr/>
                    <a:lstStyle/>
                    <a:p>
                      <a:pPr algn="just">
                        <a:spcAft>
                          <a:spcPts val="0"/>
                        </a:spcAft>
                      </a:pPr>
                      <a:r>
                        <a:rPr lang="en-US" sz="800" u="none" kern="100" dirty="0">
                          <a:solidFill>
                            <a:schemeClr val="tx1"/>
                          </a:solidFill>
                          <a:effectLst/>
                        </a:rPr>
                        <a:t>Cloud Mask</a:t>
                      </a:r>
                      <a:endParaRPr lang="zh-CN" sz="800" u="none" kern="100" dirty="0">
                        <a:solidFill>
                          <a:schemeClr val="tx1"/>
                        </a:solidFill>
                        <a:effectLst/>
                      </a:endParaRPr>
                    </a:p>
                    <a:p>
                      <a:pPr algn="just">
                        <a:spcAft>
                          <a:spcPts val="0"/>
                        </a:spcAft>
                      </a:pPr>
                      <a:r>
                        <a:rPr lang="en-US" sz="800" u="none" kern="100" dirty="0">
                          <a:solidFill>
                            <a:schemeClr val="tx1"/>
                          </a:solidFill>
                          <a:effectLst/>
                        </a:rPr>
                        <a:t>Cloud Top Temperature</a:t>
                      </a:r>
                      <a:endParaRPr lang="zh-CN" sz="800" u="none" kern="100" dirty="0">
                        <a:solidFill>
                          <a:schemeClr val="tx1"/>
                        </a:solidFill>
                        <a:effectLst/>
                      </a:endParaRPr>
                    </a:p>
                    <a:p>
                      <a:pPr algn="just">
                        <a:spcAft>
                          <a:spcPts val="0"/>
                        </a:spcAft>
                      </a:pPr>
                      <a:r>
                        <a:rPr lang="en-US" sz="800" u="none" kern="100" dirty="0">
                          <a:solidFill>
                            <a:srgbClr val="FF0000"/>
                          </a:solidFill>
                          <a:effectLst/>
                        </a:rPr>
                        <a:t>Cloud Top Height</a:t>
                      </a:r>
                      <a:endParaRPr lang="zh-CN" sz="800" u="none" kern="100" dirty="0">
                        <a:solidFill>
                          <a:srgbClr val="FF0000"/>
                        </a:solidFill>
                        <a:effectLst/>
                      </a:endParaRPr>
                    </a:p>
                    <a:p>
                      <a:pPr algn="just">
                        <a:spcAft>
                          <a:spcPts val="0"/>
                        </a:spcAft>
                      </a:pPr>
                      <a:r>
                        <a:rPr lang="en-US" sz="800" u="none" kern="100" dirty="0">
                          <a:solidFill>
                            <a:srgbClr val="FF0000"/>
                          </a:solidFill>
                          <a:effectLst/>
                        </a:rPr>
                        <a:t>Cloud Top Pressure</a:t>
                      </a:r>
                      <a:endParaRPr lang="zh-CN" sz="800" u="none" kern="100" dirty="0">
                        <a:solidFill>
                          <a:srgbClr val="FF0000"/>
                        </a:solidFill>
                        <a:effectLst/>
                      </a:endParaRPr>
                    </a:p>
                    <a:p>
                      <a:pPr algn="just">
                        <a:spcAft>
                          <a:spcPts val="0"/>
                        </a:spcAft>
                      </a:pPr>
                      <a:r>
                        <a:rPr lang="en-US" sz="800" u="none" kern="100" dirty="0">
                          <a:solidFill>
                            <a:schemeClr val="tx1"/>
                          </a:solidFill>
                          <a:effectLst/>
                        </a:rPr>
                        <a:t>Cloud Type</a:t>
                      </a:r>
                      <a:endParaRPr lang="zh-CN" sz="800" u="none" kern="100" dirty="0">
                        <a:solidFill>
                          <a:schemeClr val="tx1"/>
                        </a:solidFill>
                        <a:effectLst/>
                      </a:endParaRPr>
                    </a:p>
                    <a:p>
                      <a:pPr algn="just">
                        <a:spcAft>
                          <a:spcPts val="0"/>
                        </a:spcAft>
                      </a:pPr>
                      <a:r>
                        <a:rPr lang="en-US" sz="800" u="none" kern="1200" dirty="0">
                          <a:solidFill>
                            <a:srgbClr val="FF0000"/>
                          </a:solidFill>
                          <a:effectLst/>
                        </a:rPr>
                        <a:t>Cloud Phase </a:t>
                      </a:r>
                      <a:endParaRPr lang="zh-CN" sz="800" u="none" kern="100" dirty="0">
                        <a:solidFill>
                          <a:srgbClr val="FF0000"/>
                        </a:solidFill>
                        <a:effectLst/>
                      </a:endParaRPr>
                    </a:p>
                    <a:p>
                      <a:pPr algn="just">
                        <a:spcAft>
                          <a:spcPts val="0"/>
                        </a:spcAft>
                      </a:pPr>
                      <a:r>
                        <a:rPr lang="en-US" sz="800" u="none" kern="1200" dirty="0">
                          <a:solidFill>
                            <a:srgbClr val="FF0000"/>
                          </a:solidFill>
                          <a:effectLst/>
                        </a:rPr>
                        <a:t>Daytime cloud optical and microphysical properties</a:t>
                      </a:r>
                      <a:endParaRPr lang="zh-CN" sz="800" u="none" kern="100" dirty="0">
                        <a:solidFill>
                          <a:srgbClr val="FF0000"/>
                        </a:solidFill>
                        <a:effectLst/>
                      </a:endParaRPr>
                    </a:p>
                    <a:p>
                      <a:pPr algn="just">
                        <a:spcAft>
                          <a:spcPts val="0"/>
                        </a:spcAft>
                      </a:pPr>
                      <a:r>
                        <a:rPr lang="en-US" sz="800" u="none" kern="1200" dirty="0">
                          <a:solidFill>
                            <a:srgbClr val="FF0000"/>
                          </a:solidFill>
                          <a:effectLst/>
                        </a:rPr>
                        <a:t>Nighttime cloud optical and microphysical properties</a:t>
                      </a:r>
                      <a:endParaRPr lang="zh-CN" sz="800" u="none" kern="100" dirty="0">
                        <a:solidFill>
                          <a:srgbClr val="FF0000"/>
                        </a:solidFill>
                        <a:effectLst/>
                        <a:latin typeface="Calibri"/>
                        <a:ea typeface="宋体"/>
                        <a:cs typeface="Times New Roman"/>
                      </a:endParaRPr>
                    </a:p>
                  </a:txBody>
                  <a:tcPr marL="37824" marR="37824" marT="0" marB="0">
                    <a:solidFill>
                      <a:srgbClr val="FFFF00">
                        <a:alpha val="40000"/>
                      </a:srgbClr>
                    </a:solidFill>
                  </a:tcPr>
                </a:tc>
                <a:tc>
                  <a:txBody>
                    <a:bodyPr/>
                    <a:lstStyle/>
                    <a:p>
                      <a:pPr algn="just">
                        <a:spcAft>
                          <a:spcPts val="0"/>
                        </a:spcAft>
                      </a:pPr>
                      <a:r>
                        <a:rPr lang="en-US" sz="800" u="none" kern="100" dirty="0">
                          <a:solidFill>
                            <a:schemeClr val="tx1"/>
                          </a:solidFill>
                          <a:effectLst/>
                        </a:rPr>
                        <a:t>Cloud Mask</a:t>
                      </a:r>
                      <a:endParaRPr lang="zh-CN" sz="800" u="none" kern="100" dirty="0">
                        <a:solidFill>
                          <a:schemeClr val="tx1"/>
                        </a:solidFill>
                        <a:effectLst/>
                      </a:endParaRPr>
                    </a:p>
                    <a:p>
                      <a:pPr algn="just">
                        <a:spcAft>
                          <a:spcPts val="0"/>
                        </a:spcAft>
                      </a:pPr>
                      <a:r>
                        <a:rPr lang="en-US" sz="800" u="none" kern="100" dirty="0">
                          <a:solidFill>
                            <a:schemeClr val="tx1"/>
                          </a:solidFill>
                          <a:effectLst/>
                        </a:rPr>
                        <a:t>Cloud Top Temperature</a:t>
                      </a:r>
                      <a:endParaRPr lang="zh-CN" sz="800" u="none" kern="100" dirty="0">
                        <a:solidFill>
                          <a:schemeClr val="tx1"/>
                        </a:solidFill>
                        <a:effectLst/>
                      </a:endParaRPr>
                    </a:p>
                    <a:p>
                      <a:pPr algn="just">
                        <a:spcAft>
                          <a:spcPts val="0"/>
                        </a:spcAft>
                      </a:pPr>
                      <a:r>
                        <a:rPr lang="en-US" sz="800" u="none" kern="100" dirty="0">
                          <a:solidFill>
                            <a:schemeClr val="tx1"/>
                          </a:solidFill>
                          <a:effectLst/>
                        </a:rPr>
                        <a:t>Cloud Classification</a:t>
                      </a:r>
                      <a:endParaRPr lang="zh-CN" sz="800" u="none" kern="100" dirty="0">
                        <a:solidFill>
                          <a:schemeClr val="tx1"/>
                        </a:solidFill>
                        <a:effectLst/>
                      </a:endParaRPr>
                    </a:p>
                    <a:p>
                      <a:pPr algn="just">
                        <a:spcAft>
                          <a:spcPts val="0"/>
                        </a:spcAft>
                      </a:pPr>
                      <a:r>
                        <a:rPr lang="en-US" sz="800" u="none" kern="100" dirty="0">
                          <a:solidFill>
                            <a:schemeClr val="tx1"/>
                          </a:solidFill>
                          <a:effectLst/>
                        </a:rPr>
                        <a:t>Cloud Cover Ratio</a:t>
                      </a:r>
                      <a:endParaRPr lang="zh-CN" sz="800" u="none" kern="100" dirty="0">
                        <a:solidFill>
                          <a:schemeClr val="tx1"/>
                        </a:solidFill>
                        <a:effectLst/>
                      </a:endParaRPr>
                    </a:p>
                    <a:p>
                      <a:pPr algn="just">
                        <a:spcAft>
                          <a:spcPts val="0"/>
                        </a:spcAft>
                      </a:pPr>
                      <a:r>
                        <a:rPr lang="en-US" sz="800" u="none" kern="100" dirty="0">
                          <a:solidFill>
                            <a:schemeClr val="tx1"/>
                          </a:solidFill>
                          <a:effectLst/>
                        </a:rPr>
                        <a:t>Cloud Total Amount</a:t>
                      </a:r>
                      <a:endParaRPr lang="zh-CN" sz="800" u="none" kern="100" dirty="0">
                        <a:solidFill>
                          <a:schemeClr val="tx1"/>
                        </a:solidFill>
                        <a:effectLst/>
                      </a:endParaRPr>
                    </a:p>
                    <a:p>
                      <a:pPr algn="just">
                        <a:spcAft>
                          <a:spcPts val="0"/>
                        </a:spcAft>
                      </a:pPr>
                      <a:r>
                        <a:rPr lang="en-US" sz="800" u="none" kern="100" dirty="0">
                          <a:solidFill>
                            <a:schemeClr val="tx1"/>
                          </a:solidFill>
                          <a:effectLst/>
                        </a:rPr>
                        <a:t> </a:t>
                      </a:r>
                      <a:endParaRPr lang="zh-CN" sz="800" u="none" kern="100" dirty="0">
                        <a:solidFill>
                          <a:schemeClr val="tx1"/>
                        </a:solidFill>
                        <a:effectLst/>
                        <a:latin typeface="Calibri"/>
                        <a:ea typeface="宋体"/>
                        <a:cs typeface="Times New Roman"/>
                      </a:endParaRPr>
                    </a:p>
                  </a:txBody>
                  <a:tcPr marL="37824" marR="37824" marT="0" marB="0">
                    <a:solidFill>
                      <a:srgbClr val="FFFF00">
                        <a:alpha val="40000"/>
                      </a:srgbClr>
                    </a:solidFill>
                  </a:tcPr>
                </a:tc>
                <a:extLst>
                  <a:ext uri="{0D108BD9-81ED-4DB2-BD59-A6C34878D82A}">
                    <a16:rowId xmlns="" xmlns:a16="http://schemas.microsoft.com/office/drawing/2014/main" val="10001"/>
                  </a:ext>
                </a:extLst>
              </a:tr>
              <a:tr h="1811813">
                <a:tc>
                  <a:txBody>
                    <a:bodyPr/>
                    <a:lstStyle/>
                    <a:p>
                      <a:pPr algn="just">
                        <a:spcAft>
                          <a:spcPts val="0"/>
                        </a:spcAft>
                      </a:pPr>
                      <a:r>
                        <a:rPr lang="en-US" sz="1500" b="1" u="none" kern="100" dirty="0">
                          <a:solidFill>
                            <a:schemeClr val="tx1"/>
                          </a:solidFill>
                          <a:effectLst/>
                        </a:rPr>
                        <a:t>Atmosphere</a:t>
                      </a:r>
                      <a:endParaRPr lang="zh-CN" sz="1500" b="1" u="none" kern="100" dirty="0">
                        <a:solidFill>
                          <a:schemeClr val="tx1"/>
                        </a:solidFill>
                        <a:effectLst/>
                        <a:latin typeface="Calibri"/>
                        <a:ea typeface="宋体"/>
                        <a:cs typeface="Times New Roman"/>
                      </a:endParaRPr>
                    </a:p>
                  </a:txBody>
                  <a:tcPr marL="37824" marR="37824" marT="0" marB="0">
                    <a:solidFill>
                      <a:srgbClr val="CCFF66"/>
                    </a:solidFill>
                  </a:tcPr>
                </a:tc>
                <a:tc>
                  <a:txBody>
                    <a:bodyPr/>
                    <a:lstStyle/>
                    <a:p>
                      <a:pPr algn="just">
                        <a:spcAft>
                          <a:spcPts val="0"/>
                        </a:spcAft>
                      </a:pPr>
                      <a:r>
                        <a:rPr lang="en-US" sz="800" u="none" kern="1200" dirty="0">
                          <a:solidFill>
                            <a:schemeClr val="tx1"/>
                          </a:solidFill>
                          <a:effectLst/>
                        </a:rPr>
                        <a:t>Quantitative Precipitation Estimate </a:t>
                      </a:r>
                      <a:endParaRPr lang="zh-CN" sz="800" u="none" kern="100" dirty="0">
                        <a:solidFill>
                          <a:schemeClr val="tx1"/>
                        </a:solidFill>
                        <a:effectLst/>
                      </a:endParaRPr>
                    </a:p>
                    <a:p>
                      <a:pPr algn="just">
                        <a:spcAft>
                          <a:spcPts val="0"/>
                        </a:spcAft>
                      </a:pPr>
                      <a:r>
                        <a:rPr lang="en-US" sz="800" u="none" kern="100" dirty="0">
                          <a:solidFill>
                            <a:schemeClr val="tx1"/>
                          </a:solidFill>
                          <a:effectLst/>
                        </a:rPr>
                        <a:t>Layer </a:t>
                      </a:r>
                      <a:r>
                        <a:rPr lang="en-US" sz="800" u="none" kern="100" dirty="0" smtClean="0">
                          <a:solidFill>
                            <a:schemeClr val="tx1"/>
                          </a:solidFill>
                          <a:effectLst/>
                        </a:rPr>
                        <a:t>Perceptible </a:t>
                      </a:r>
                      <a:r>
                        <a:rPr lang="en-US" sz="800" u="none" kern="100" dirty="0">
                          <a:solidFill>
                            <a:schemeClr val="tx1"/>
                          </a:solidFill>
                          <a:effectLst/>
                        </a:rPr>
                        <a:t>Water</a:t>
                      </a:r>
                      <a:endParaRPr lang="zh-CN" sz="800" u="none" kern="100" dirty="0">
                        <a:solidFill>
                          <a:schemeClr val="tx1"/>
                        </a:solidFill>
                        <a:effectLst/>
                      </a:endParaRPr>
                    </a:p>
                    <a:p>
                      <a:pPr algn="just">
                        <a:spcAft>
                          <a:spcPts val="0"/>
                        </a:spcAft>
                      </a:pPr>
                      <a:r>
                        <a:rPr lang="en-US" sz="800" u="none" kern="1200" dirty="0">
                          <a:solidFill>
                            <a:schemeClr val="tx1"/>
                          </a:solidFill>
                          <a:effectLst/>
                        </a:rPr>
                        <a:t>Atmosphere Motion Vector</a:t>
                      </a:r>
                      <a:r>
                        <a:rPr lang="en-US" sz="800" u="none" kern="100" dirty="0">
                          <a:solidFill>
                            <a:schemeClr val="tx1"/>
                          </a:solidFill>
                          <a:effectLst/>
                        </a:rPr>
                        <a:t> </a:t>
                      </a:r>
                      <a:endParaRPr lang="zh-CN" sz="800" u="none" kern="100" dirty="0">
                        <a:solidFill>
                          <a:schemeClr val="tx1"/>
                        </a:solidFill>
                        <a:effectLst/>
                      </a:endParaRPr>
                    </a:p>
                    <a:p>
                      <a:pPr algn="just">
                        <a:spcAft>
                          <a:spcPts val="0"/>
                        </a:spcAft>
                      </a:pPr>
                      <a:r>
                        <a:rPr lang="en-US" sz="800" u="none" kern="100" dirty="0">
                          <a:solidFill>
                            <a:schemeClr val="tx1"/>
                          </a:solidFill>
                          <a:effectLst/>
                        </a:rPr>
                        <a:t>Atmospheric Temperature Profile</a:t>
                      </a:r>
                      <a:endParaRPr lang="zh-CN" sz="800" u="none" kern="100" dirty="0">
                        <a:solidFill>
                          <a:schemeClr val="tx1"/>
                        </a:solidFill>
                        <a:effectLst/>
                      </a:endParaRPr>
                    </a:p>
                    <a:p>
                      <a:pPr algn="just">
                        <a:spcAft>
                          <a:spcPts val="0"/>
                        </a:spcAft>
                      </a:pPr>
                      <a:r>
                        <a:rPr lang="en-US" sz="800" u="none" kern="100" dirty="0">
                          <a:solidFill>
                            <a:schemeClr val="tx1"/>
                          </a:solidFill>
                          <a:effectLst/>
                        </a:rPr>
                        <a:t>Atmospheric Humidity Profile</a:t>
                      </a:r>
                      <a:endParaRPr lang="zh-CN" sz="800" u="none" kern="100" dirty="0">
                        <a:solidFill>
                          <a:schemeClr val="tx1"/>
                        </a:solidFill>
                        <a:effectLst/>
                      </a:endParaRPr>
                    </a:p>
                    <a:p>
                      <a:pPr algn="just">
                        <a:spcAft>
                          <a:spcPts val="0"/>
                        </a:spcAft>
                      </a:pPr>
                      <a:r>
                        <a:rPr lang="en-US" sz="800" u="none" kern="100" dirty="0">
                          <a:solidFill>
                            <a:srgbClr val="FF0000"/>
                          </a:solidFill>
                          <a:effectLst/>
                        </a:rPr>
                        <a:t>Cloudy Vertical Temperature Profile</a:t>
                      </a:r>
                      <a:endParaRPr lang="zh-CN" sz="800" u="none" kern="100" dirty="0">
                        <a:solidFill>
                          <a:srgbClr val="FF0000"/>
                        </a:solidFill>
                        <a:effectLst/>
                      </a:endParaRPr>
                    </a:p>
                    <a:p>
                      <a:pPr algn="just">
                        <a:spcAft>
                          <a:spcPts val="0"/>
                        </a:spcAft>
                      </a:pPr>
                      <a:r>
                        <a:rPr lang="en-US" sz="800" u="none" kern="100" dirty="0">
                          <a:solidFill>
                            <a:schemeClr val="tx1"/>
                          </a:solidFill>
                          <a:effectLst/>
                        </a:rPr>
                        <a:t>Cloudy Vertical Moisture Profile</a:t>
                      </a:r>
                      <a:endParaRPr lang="zh-CN" sz="800" u="none" kern="100" dirty="0">
                        <a:solidFill>
                          <a:schemeClr val="tx1"/>
                        </a:solidFill>
                        <a:effectLst/>
                      </a:endParaRPr>
                    </a:p>
                    <a:p>
                      <a:pPr algn="just">
                        <a:spcAft>
                          <a:spcPts val="0"/>
                        </a:spcAft>
                      </a:pPr>
                      <a:r>
                        <a:rPr lang="en-US" sz="800" u="none" kern="0" dirty="0">
                          <a:solidFill>
                            <a:srgbClr val="FF0000"/>
                          </a:solidFill>
                          <a:effectLst/>
                        </a:rPr>
                        <a:t>Aerosol Detection</a:t>
                      </a:r>
                      <a:endParaRPr lang="zh-CN" sz="800" u="none" kern="100" dirty="0">
                        <a:solidFill>
                          <a:srgbClr val="FF0000"/>
                        </a:solidFill>
                        <a:effectLst/>
                      </a:endParaRPr>
                    </a:p>
                    <a:p>
                      <a:pPr algn="just">
                        <a:spcAft>
                          <a:spcPts val="0"/>
                        </a:spcAft>
                      </a:pPr>
                      <a:r>
                        <a:rPr lang="en-US" sz="800" u="none" kern="100" dirty="0">
                          <a:solidFill>
                            <a:srgbClr val="FF0000"/>
                          </a:solidFill>
                          <a:effectLst/>
                        </a:rPr>
                        <a:t>Atmosphere Instability Index</a:t>
                      </a:r>
                      <a:endParaRPr lang="zh-CN" sz="800" u="none" kern="100" dirty="0">
                        <a:solidFill>
                          <a:srgbClr val="FF0000"/>
                        </a:solidFill>
                        <a:effectLst/>
                      </a:endParaRPr>
                    </a:p>
                    <a:p>
                      <a:pPr algn="just">
                        <a:spcAft>
                          <a:spcPts val="0"/>
                        </a:spcAft>
                      </a:pPr>
                      <a:r>
                        <a:rPr lang="en-US" sz="800" u="none" kern="100" dirty="0">
                          <a:solidFill>
                            <a:srgbClr val="FF0000"/>
                          </a:solidFill>
                          <a:effectLst/>
                        </a:rPr>
                        <a:t>Convective Initiation</a:t>
                      </a:r>
                      <a:endParaRPr lang="zh-CN" sz="800" u="none" kern="100" dirty="0">
                        <a:solidFill>
                          <a:srgbClr val="FF0000"/>
                        </a:solidFill>
                        <a:effectLst/>
                      </a:endParaRPr>
                    </a:p>
                    <a:p>
                      <a:pPr algn="just">
                        <a:spcAft>
                          <a:spcPts val="0"/>
                        </a:spcAft>
                      </a:pPr>
                      <a:r>
                        <a:rPr lang="en-US" sz="800" u="none" kern="100" dirty="0" err="1">
                          <a:solidFill>
                            <a:srgbClr val="FF0000"/>
                          </a:solidFill>
                          <a:effectLst/>
                        </a:rPr>
                        <a:t>Tropopause</a:t>
                      </a:r>
                      <a:r>
                        <a:rPr lang="en-US" sz="800" u="none" kern="100" dirty="0">
                          <a:solidFill>
                            <a:srgbClr val="FF0000"/>
                          </a:solidFill>
                          <a:effectLst/>
                        </a:rPr>
                        <a:t> Folding Turbulence Prediction</a:t>
                      </a:r>
                      <a:endParaRPr lang="zh-CN" sz="800" u="none" kern="100" dirty="0">
                        <a:solidFill>
                          <a:srgbClr val="FF0000"/>
                        </a:solidFill>
                        <a:effectLst/>
                      </a:endParaRPr>
                    </a:p>
                    <a:p>
                      <a:pPr algn="just">
                        <a:spcAft>
                          <a:spcPts val="0"/>
                        </a:spcAft>
                      </a:pPr>
                      <a:r>
                        <a:rPr lang="en-US" sz="800" u="none" kern="100" dirty="0">
                          <a:solidFill>
                            <a:srgbClr val="FF0000"/>
                          </a:solidFill>
                          <a:effectLst/>
                        </a:rPr>
                        <a:t>Total Ozone </a:t>
                      </a:r>
                      <a:r>
                        <a:rPr lang="en-US" sz="800" u="none" kern="100" dirty="0" err="1">
                          <a:solidFill>
                            <a:srgbClr val="FF0000"/>
                          </a:solidFill>
                          <a:effectLst/>
                        </a:rPr>
                        <a:t>Amout</a:t>
                      </a:r>
                      <a:r>
                        <a:rPr lang="en-US" sz="800" u="none" kern="100" dirty="0">
                          <a:solidFill>
                            <a:srgbClr val="FF0000"/>
                          </a:solidFill>
                          <a:effectLst/>
                        </a:rPr>
                        <a:t> </a:t>
                      </a:r>
                      <a:endParaRPr lang="zh-CN" sz="800" u="none" kern="100" dirty="0">
                        <a:solidFill>
                          <a:srgbClr val="FF0000"/>
                        </a:solidFill>
                        <a:effectLst/>
                      </a:endParaRPr>
                    </a:p>
                    <a:p>
                      <a:pPr algn="just">
                        <a:spcAft>
                          <a:spcPts val="0"/>
                        </a:spcAft>
                      </a:pPr>
                      <a:r>
                        <a:rPr lang="en-US" sz="800" u="none" kern="100" dirty="0">
                          <a:solidFill>
                            <a:srgbClr val="FF0000"/>
                          </a:solidFill>
                          <a:effectLst/>
                        </a:rPr>
                        <a:t>Ozone Profile</a:t>
                      </a:r>
                      <a:endParaRPr lang="zh-CN" sz="800" u="none" kern="100" dirty="0">
                        <a:solidFill>
                          <a:srgbClr val="FF0000"/>
                        </a:solidFill>
                        <a:effectLst/>
                        <a:latin typeface="Calibri"/>
                        <a:ea typeface="宋体"/>
                        <a:cs typeface="Times New Roman"/>
                      </a:endParaRPr>
                    </a:p>
                  </a:txBody>
                  <a:tcPr marL="37824" marR="37824" marT="0" marB="0">
                    <a:solidFill>
                      <a:srgbClr val="CCFF66"/>
                    </a:solidFill>
                  </a:tcPr>
                </a:tc>
                <a:tc>
                  <a:txBody>
                    <a:bodyPr/>
                    <a:lstStyle/>
                    <a:p>
                      <a:pPr algn="just">
                        <a:spcAft>
                          <a:spcPts val="0"/>
                        </a:spcAft>
                      </a:pPr>
                      <a:r>
                        <a:rPr lang="en-US" sz="800" u="none" kern="1200" dirty="0">
                          <a:solidFill>
                            <a:schemeClr val="tx1"/>
                          </a:solidFill>
                          <a:effectLst/>
                        </a:rPr>
                        <a:t>Precipitation Index</a:t>
                      </a:r>
                      <a:endParaRPr lang="zh-CN" sz="800" u="none" kern="100" dirty="0">
                        <a:solidFill>
                          <a:schemeClr val="tx1"/>
                        </a:solidFill>
                        <a:effectLst/>
                      </a:endParaRPr>
                    </a:p>
                    <a:p>
                      <a:pPr algn="just">
                        <a:spcAft>
                          <a:spcPts val="0"/>
                        </a:spcAft>
                      </a:pPr>
                      <a:r>
                        <a:rPr lang="en-US" sz="800" u="none" kern="1200" dirty="0">
                          <a:solidFill>
                            <a:schemeClr val="tx1"/>
                          </a:solidFill>
                          <a:effectLst/>
                        </a:rPr>
                        <a:t>Quantitative Precipitation Estimate</a:t>
                      </a:r>
                      <a:endParaRPr lang="zh-CN" sz="800" u="none" kern="100" dirty="0">
                        <a:solidFill>
                          <a:schemeClr val="tx1"/>
                        </a:solidFill>
                        <a:effectLst/>
                      </a:endParaRPr>
                    </a:p>
                    <a:p>
                      <a:pPr algn="just">
                        <a:spcAft>
                          <a:spcPts val="0"/>
                        </a:spcAft>
                      </a:pPr>
                      <a:r>
                        <a:rPr lang="en-US" sz="800" u="none" kern="100" dirty="0">
                          <a:solidFill>
                            <a:schemeClr val="tx1"/>
                          </a:solidFill>
                          <a:effectLst/>
                        </a:rPr>
                        <a:t>Clear sky </a:t>
                      </a:r>
                      <a:r>
                        <a:rPr lang="en-US" sz="800" u="none" strike="noStrike" kern="0" dirty="0">
                          <a:solidFill>
                            <a:schemeClr val="tx1"/>
                          </a:solidFill>
                          <a:effectLst/>
                        </a:rPr>
                        <a:t>Total </a:t>
                      </a:r>
                      <a:r>
                        <a:rPr lang="en-US" sz="800" u="none" strike="noStrike" kern="0" dirty="0" smtClean="0">
                          <a:solidFill>
                            <a:schemeClr val="tx1"/>
                          </a:solidFill>
                          <a:effectLst/>
                        </a:rPr>
                        <a:t>Perceptible </a:t>
                      </a:r>
                      <a:r>
                        <a:rPr lang="en-US" sz="800" u="none" strike="noStrike" kern="0" dirty="0">
                          <a:solidFill>
                            <a:schemeClr val="tx1"/>
                          </a:solidFill>
                          <a:effectLst/>
                        </a:rPr>
                        <a:t>Water</a:t>
                      </a:r>
                      <a:endParaRPr lang="zh-CN" sz="800" u="none" kern="100" dirty="0">
                        <a:solidFill>
                          <a:schemeClr val="tx1"/>
                        </a:solidFill>
                        <a:effectLst/>
                      </a:endParaRPr>
                    </a:p>
                    <a:p>
                      <a:pPr algn="just">
                        <a:spcAft>
                          <a:spcPts val="0"/>
                        </a:spcAft>
                      </a:pPr>
                      <a:r>
                        <a:rPr lang="en-US" sz="800" u="none" kern="1200" dirty="0">
                          <a:solidFill>
                            <a:schemeClr val="tx1"/>
                          </a:solidFill>
                          <a:effectLst/>
                        </a:rPr>
                        <a:t>Atmosphere Motion Vector</a:t>
                      </a:r>
                      <a:endParaRPr lang="zh-CN" sz="800" u="none" kern="100" dirty="0">
                        <a:solidFill>
                          <a:schemeClr val="tx1"/>
                        </a:solidFill>
                        <a:effectLst/>
                      </a:endParaRPr>
                    </a:p>
                    <a:p>
                      <a:pPr algn="just">
                        <a:spcAft>
                          <a:spcPts val="0"/>
                        </a:spcAft>
                      </a:pPr>
                      <a:r>
                        <a:rPr lang="en-US" sz="800" u="none" kern="100" dirty="0">
                          <a:solidFill>
                            <a:schemeClr val="tx1"/>
                          </a:solidFill>
                          <a:effectLst/>
                        </a:rPr>
                        <a:t>Cloudy Vertical Moisture Profile</a:t>
                      </a:r>
                      <a:endParaRPr lang="zh-CN" sz="800" u="none" kern="100" dirty="0">
                        <a:solidFill>
                          <a:schemeClr val="tx1"/>
                        </a:solidFill>
                        <a:effectLst/>
                      </a:endParaRPr>
                    </a:p>
                    <a:p>
                      <a:pPr algn="just">
                        <a:spcAft>
                          <a:spcPts val="0"/>
                        </a:spcAft>
                      </a:pPr>
                      <a:r>
                        <a:rPr lang="en-US" sz="800" u="none" kern="100" dirty="0">
                          <a:solidFill>
                            <a:schemeClr val="tx1"/>
                          </a:solidFill>
                          <a:effectLst/>
                        </a:rPr>
                        <a:t>Upper Tropopause Humidity</a:t>
                      </a:r>
                      <a:endParaRPr lang="zh-CN" sz="800" u="none" kern="100" dirty="0">
                        <a:solidFill>
                          <a:schemeClr val="tx1"/>
                        </a:solidFill>
                        <a:effectLst/>
                      </a:endParaRPr>
                    </a:p>
                    <a:p>
                      <a:pPr algn="just">
                        <a:spcAft>
                          <a:spcPts val="0"/>
                        </a:spcAft>
                      </a:pPr>
                      <a:r>
                        <a:rPr lang="en-US" sz="800" u="none" kern="100" dirty="0">
                          <a:solidFill>
                            <a:schemeClr val="tx1"/>
                          </a:solidFill>
                          <a:effectLst/>
                        </a:rPr>
                        <a:t> </a:t>
                      </a:r>
                      <a:endParaRPr lang="zh-CN" sz="800" u="none" kern="100" dirty="0">
                        <a:solidFill>
                          <a:schemeClr val="tx1"/>
                        </a:solidFill>
                        <a:effectLst/>
                        <a:latin typeface="Calibri"/>
                        <a:ea typeface="宋体"/>
                        <a:cs typeface="Times New Roman"/>
                      </a:endParaRPr>
                    </a:p>
                  </a:txBody>
                  <a:tcPr marL="37824" marR="37824" marT="0" marB="0">
                    <a:solidFill>
                      <a:srgbClr val="CCFF66"/>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65594911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
          <p:cNvSpPr>
            <a:spLocks noChangeArrowheads="1"/>
          </p:cNvSpPr>
          <p:nvPr/>
        </p:nvSpPr>
        <p:spPr bwMode="auto">
          <a:xfrm>
            <a:off x="16933" y="342900"/>
            <a:ext cx="4364182" cy="451342"/>
          </a:xfrm>
          <a:prstGeom prst="rect">
            <a:avLst/>
          </a:prstGeom>
          <a:noFill/>
          <a:ln w="9525">
            <a:noFill/>
            <a:miter lim="800000"/>
            <a:headEnd/>
            <a:tailEnd/>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50000"/>
              </a:spcBef>
              <a:defRPr/>
            </a:pPr>
            <a:r>
              <a:rPr lang="en-US" altLang="zh-CN" sz="2333" b="1" dirty="0">
                <a:solidFill>
                  <a:schemeClr val="bg1"/>
                </a:solidFill>
                <a:latin typeface="Arial" pitchFamily="34" charset="0"/>
                <a:ea typeface="楷体_GB2312" pitchFamily="49" charset="-122"/>
              </a:rPr>
              <a:t>FY-2 and FY-4 Products</a:t>
            </a:r>
            <a:r>
              <a:rPr lang="en-US" altLang="zh-CN" sz="2333" b="1" dirty="0">
                <a:solidFill>
                  <a:schemeClr val="tx2"/>
                </a:solidFill>
                <a:effectLst>
                  <a:outerShdw blurRad="38100" dist="38100" dir="2700000" algn="tl">
                    <a:srgbClr val="C0C0C0"/>
                  </a:outerShdw>
                </a:effectLst>
                <a:latin typeface="Arial" pitchFamily="34" charset="0"/>
                <a:ea typeface="楷体_GB2312" pitchFamily="49" charset="-122"/>
              </a:rPr>
              <a:t> </a:t>
            </a:r>
            <a:endParaRPr lang="zh-CN" altLang="en-US" sz="2333" b="1" dirty="0">
              <a:solidFill>
                <a:schemeClr val="tx2"/>
              </a:solidFill>
              <a:effectLst>
                <a:outerShdw blurRad="38100" dist="38100" dir="2700000" algn="tl">
                  <a:srgbClr val="C0C0C0"/>
                </a:outerShdw>
              </a:effectLst>
              <a:latin typeface="Arial" pitchFamily="34" charset="0"/>
              <a:ea typeface="楷体_GB2312" pitchFamily="49"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739775480"/>
              </p:ext>
            </p:extLst>
          </p:nvPr>
        </p:nvGraphicFramePr>
        <p:xfrm>
          <a:off x="317500" y="1651000"/>
          <a:ext cx="6858001" cy="3373120"/>
        </p:xfrm>
        <a:graphic>
          <a:graphicData uri="http://schemas.openxmlformats.org/drawingml/2006/table">
            <a:tbl>
              <a:tblPr firstRow="1" firstCol="1" bandRow="1">
                <a:tableStyleId>{5940675A-B579-460E-94D1-54222C63F5DA}</a:tableStyleId>
              </a:tblPr>
              <a:tblGrid>
                <a:gridCol w="1474817">
                  <a:extLst>
                    <a:ext uri="{9D8B030D-6E8A-4147-A177-3AD203B41FA5}">
                      <a16:colId xmlns="" xmlns:a16="http://schemas.microsoft.com/office/drawing/2014/main" val="20000"/>
                    </a:ext>
                  </a:extLst>
                </a:gridCol>
                <a:gridCol w="2831358">
                  <a:extLst>
                    <a:ext uri="{9D8B030D-6E8A-4147-A177-3AD203B41FA5}">
                      <a16:colId xmlns="" xmlns:a16="http://schemas.microsoft.com/office/drawing/2014/main" val="20001"/>
                    </a:ext>
                  </a:extLst>
                </a:gridCol>
                <a:gridCol w="2551826">
                  <a:extLst>
                    <a:ext uri="{9D8B030D-6E8A-4147-A177-3AD203B41FA5}">
                      <a16:colId xmlns="" xmlns:a16="http://schemas.microsoft.com/office/drawing/2014/main" val="20002"/>
                    </a:ext>
                  </a:extLst>
                </a:gridCol>
              </a:tblGrid>
              <a:tr h="355600">
                <a:tc>
                  <a:txBody>
                    <a:bodyPr/>
                    <a:lstStyle/>
                    <a:p>
                      <a:pPr algn="ctr">
                        <a:spcAft>
                          <a:spcPts val="0"/>
                        </a:spcAft>
                      </a:pPr>
                      <a:endParaRPr lang="zh-CN" sz="2300" b="1" u="none" kern="100" dirty="0">
                        <a:effectLst/>
                        <a:latin typeface="Calibri"/>
                        <a:ea typeface="宋体"/>
                        <a:cs typeface="Times New Roman"/>
                      </a:endParaRPr>
                    </a:p>
                  </a:txBody>
                  <a:tcPr marL="37824" marR="37824" marT="0" marB="0">
                    <a:solidFill>
                      <a:schemeClr val="bg1"/>
                    </a:solidFill>
                  </a:tcPr>
                </a:tc>
                <a:tc>
                  <a:txBody>
                    <a:bodyPr/>
                    <a:lstStyle/>
                    <a:p>
                      <a:pPr algn="ctr">
                        <a:spcAft>
                          <a:spcPts val="0"/>
                        </a:spcAft>
                      </a:pPr>
                      <a:r>
                        <a:rPr lang="en-US" sz="2300" b="1" u="none" kern="100" dirty="0">
                          <a:effectLst/>
                        </a:rPr>
                        <a:t>FY-4A</a:t>
                      </a:r>
                      <a:endParaRPr lang="zh-CN" sz="2300" b="1" u="none" kern="100" dirty="0">
                        <a:effectLst/>
                        <a:latin typeface="Calibri"/>
                        <a:ea typeface="宋体"/>
                        <a:cs typeface="Times New Roman"/>
                      </a:endParaRPr>
                    </a:p>
                  </a:txBody>
                  <a:tcPr marL="37824" marR="37824" marT="0" marB="0">
                    <a:solidFill>
                      <a:schemeClr val="bg1"/>
                    </a:solidFill>
                  </a:tcPr>
                </a:tc>
                <a:tc>
                  <a:txBody>
                    <a:bodyPr/>
                    <a:lstStyle/>
                    <a:p>
                      <a:pPr algn="ctr">
                        <a:spcAft>
                          <a:spcPts val="0"/>
                        </a:spcAft>
                      </a:pPr>
                      <a:r>
                        <a:rPr lang="en-US" sz="2300" b="1" u="none" kern="100" dirty="0">
                          <a:effectLst/>
                        </a:rPr>
                        <a:t>FY-2</a:t>
                      </a:r>
                      <a:endParaRPr lang="zh-CN" sz="2300" b="1" u="none" kern="100" dirty="0">
                        <a:effectLst/>
                        <a:latin typeface="Calibri"/>
                        <a:ea typeface="宋体"/>
                        <a:cs typeface="Times New Roman"/>
                      </a:endParaRPr>
                    </a:p>
                  </a:txBody>
                  <a:tcPr marL="37824" marR="37824" marT="0" marB="0">
                    <a:solidFill>
                      <a:schemeClr val="bg1"/>
                    </a:solidFill>
                  </a:tcPr>
                </a:tc>
                <a:extLst>
                  <a:ext uri="{0D108BD9-81ED-4DB2-BD59-A6C34878D82A}">
                    <a16:rowId xmlns="" xmlns:a16="http://schemas.microsoft.com/office/drawing/2014/main" val="10000"/>
                  </a:ext>
                </a:extLst>
              </a:tr>
              <a:tr h="666750">
                <a:tc>
                  <a:txBody>
                    <a:bodyPr/>
                    <a:lstStyle/>
                    <a:p>
                      <a:pPr algn="just">
                        <a:spcAft>
                          <a:spcPts val="0"/>
                        </a:spcAft>
                      </a:pPr>
                      <a:r>
                        <a:rPr lang="en-US" sz="1700" b="1" u="none" kern="100" dirty="0">
                          <a:solidFill>
                            <a:schemeClr val="tx1"/>
                          </a:solidFill>
                          <a:effectLst/>
                        </a:rPr>
                        <a:t>Radiance</a:t>
                      </a:r>
                      <a:endParaRPr lang="zh-CN" sz="1700" b="1" u="none" kern="100" dirty="0">
                        <a:solidFill>
                          <a:schemeClr val="tx1"/>
                        </a:solidFill>
                        <a:effectLst/>
                        <a:latin typeface="Calibri"/>
                        <a:ea typeface="宋体"/>
                        <a:cs typeface="Times New Roman"/>
                      </a:endParaRPr>
                    </a:p>
                  </a:txBody>
                  <a:tcPr marL="37824" marR="37824" marT="0" marB="0">
                    <a:solidFill>
                      <a:schemeClr val="bg2">
                        <a:lumMod val="40000"/>
                        <a:lumOff val="60000"/>
                      </a:schemeClr>
                    </a:solidFill>
                  </a:tcPr>
                </a:tc>
                <a:tc>
                  <a:txBody>
                    <a:bodyPr/>
                    <a:lstStyle/>
                    <a:p>
                      <a:pPr algn="just">
                        <a:spcAft>
                          <a:spcPts val="0"/>
                        </a:spcAft>
                      </a:pPr>
                      <a:r>
                        <a:rPr lang="en-US" sz="900" u="none" kern="1200" dirty="0">
                          <a:solidFill>
                            <a:schemeClr val="tx1"/>
                          </a:solidFill>
                          <a:effectLst/>
                        </a:rPr>
                        <a:t>Outgoing Long wave Radiation </a:t>
                      </a:r>
                      <a:endParaRPr lang="zh-CN" sz="900" u="none" kern="100" dirty="0">
                        <a:solidFill>
                          <a:schemeClr val="tx1"/>
                        </a:solidFill>
                        <a:effectLst/>
                      </a:endParaRPr>
                    </a:p>
                    <a:p>
                      <a:pPr algn="just">
                        <a:spcAft>
                          <a:spcPts val="0"/>
                        </a:spcAft>
                      </a:pPr>
                      <a:r>
                        <a:rPr lang="en-US" sz="900" u="none" kern="1200" dirty="0">
                          <a:solidFill>
                            <a:schemeClr val="tx1"/>
                          </a:solidFill>
                          <a:effectLst/>
                        </a:rPr>
                        <a:t>Surface Solar Irradiance</a:t>
                      </a:r>
                      <a:endParaRPr lang="zh-CN" sz="900" u="none" kern="100" dirty="0">
                        <a:solidFill>
                          <a:schemeClr val="tx1"/>
                        </a:solidFill>
                        <a:effectLst/>
                      </a:endParaRPr>
                    </a:p>
                    <a:p>
                      <a:pPr algn="just">
                        <a:spcAft>
                          <a:spcPts val="0"/>
                        </a:spcAft>
                      </a:pPr>
                      <a:r>
                        <a:rPr lang="en-US" sz="900" u="none" kern="1200" dirty="0">
                          <a:solidFill>
                            <a:srgbClr val="FF0000"/>
                          </a:solidFill>
                          <a:effectLst/>
                        </a:rPr>
                        <a:t>Downward Longwave Radiation</a:t>
                      </a:r>
                      <a:endParaRPr lang="zh-CN" sz="900" u="none" kern="100" dirty="0">
                        <a:solidFill>
                          <a:srgbClr val="FF0000"/>
                        </a:solidFill>
                        <a:effectLst/>
                      </a:endParaRPr>
                    </a:p>
                    <a:p>
                      <a:pPr algn="just">
                        <a:spcAft>
                          <a:spcPts val="0"/>
                        </a:spcAft>
                      </a:pPr>
                      <a:r>
                        <a:rPr lang="en-US" sz="900" u="none" kern="1200" dirty="0">
                          <a:solidFill>
                            <a:srgbClr val="FF0000"/>
                          </a:solidFill>
                          <a:effectLst/>
                        </a:rPr>
                        <a:t>Upward Longwave Radiation</a:t>
                      </a:r>
                      <a:endParaRPr lang="zh-CN" sz="900" u="none" kern="100" dirty="0">
                        <a:solidFill>
                          <a:srgbClr val="FF0000"/>
                        </a:solidFill>
                        <a:effectLst/>
                      </a:endParaRPr>
                    </a:p>
                    <a:p>
                      <a:pPr algn="just">
                        <a:spcAft>
                          <a:spcPts val="0"/>
                        </a:spcAft>
                      </a:pPr>
                      <a:r>
                        <a:rPr lang="en-US" sz="900" u="none" kern="1200" dirty="0">
                          <a:solidFill>
                            <a:srgbClr val="FF0000"/>
                          </a:solidFill>
                          <a:effectLst/>
                        </a:rPr>
                        <a:t>Reflected Shortwave Radiation</a:t>
                      </a:r>
                      <a:endParaRPr lang="zh-CN" sz="900" u="none" kern="100" dirty="0">
                        <a:solidFill>
                          <a:srgbClr val="FF0000"/>
                        </a:solidFill>
                        <a:effectLst/>
                        <a:latin typeface="Calibri"/>
                        <a:ea typeface="宋体"/>
                        <a:cs typeface="Times New Roman"/>
                      </a:endParaRPr>
                    </a:p>
                  </a:txBody>
                  <a:tcPr marL="37824" marR="37824" marT="0" marB="0">
                    <a:solidFill>
                      <a:schemeClr val="bg2">
                        <a:lumMod val="40000"/>
                        <a:lumOff val="60000"/>
                      </a:schemeClr>
                    </a:solidFill>
                  </a:tcPr>
                </a:tc>
                <a:tc>
                  <a:txBody>
                    <a:bodyPr/>
                    <a:lstStyle/>
                    <a:p>
                      <a:pPr algn="just">
                        <a:spcAft>
                          <a:spcPts val="0"/>
                        </a:spcAft>
                      </a:pPr>
                      <a:r>
                        <a:rPr lang="en-US" sz="900" u="none" kern="1200" dirty="0">
                          <a:solidFill>
                            <a:schemeClr val="tx1"/>
                          </a:solidFill>
                          <a:effectLst/>
                        </a:rPr>
                        <a:t>Outgoing Long wave Radiation</a:t>
                      </a:r>
                      <a:endParaRPr lang="zh-CN" sz="900" u="none" kern="100" dirty="0">
                        <a:solidFill>
                          <a:schemeClr val="tx1"/>
                        </a:solidFill>
                        <a:effectLst/>
                      </a:endParaRPr>
                    </a:p>
                    <a:p>
                      <a:pPr algn="just">
                        <a:spcAft>
                          <a:spcPts val="0"/>
                        </a:spcAft>
                      </a:pPr>
                      <a:r>
                        <a:rPr lang="en-US" sz="900" u="none" kern="1200" dirty="0">
                          <a:solidFill>
                            <a:schemeClr val="tx1"/>
                          </a:solidFill>
                          <a:effectLst/>
                        </a:rPr>
                        <a:t>Surface Solar Irradiance</a:t>
                      </a:r>
                      <a:endParaRPr lang="zh-CN" sz="900" u="none" kern="100" dirty="0">
                        <a:solidFill>
                          <a:schemeClr val="tx1"/>
                        </a:solidFill>
                        <a:effectLst/>
                        <a:latin typeface="Calibri"/>
                        <a:ea typeface="宋体"/>
                        <a:cs typeface="Times New Roman"/>
                      </a:endParaRPr>
                    </a:p>
                  </a:txBody>
                  <a:tcPr marL="37824" marR="37824" marT="0" marB="0">
                    <a:solidFill>
                      <a:schemeClr val="bg2">
                        <a:lumMod val="40000"/>
                        <a:lumOff val="60000"/>
                      </a:schemeClr>
                    </a:solidFill>
                  </a:tcPr>
                </a:tc>
                <a:extLst>
                  <a:ext uri="{0D108BD9-81ED-4DB2-BD59-A6C34878D82A}">
                    <a16:rowId xmlns="" xmlns:a16="http://schemas.microsoft.com/office/drawing/2014/main" val="10003"/>
                  </a:ext>
                </a:extLst>
              </a:tr>
              <a:tr h="800100">
                <a:tc>
                  <a:txBody>
                    <a:bodyPr/>
                    <a:lstStyle/>
                    <a:p>
                      <a:pPr algn="just">
                        <a:spcAft>
                          <a:spcPts val="0"/>
                        </a:spcAft>
                      </a:pPr>
                      <a:r>
                        <a:rPr lang="en-US" sz="1700" b="1" u="none" kern="100" dirty="0">
                          <a:solidFill>
                            <a:schemeClr val="tx1"/>
                          </a:solidFill>
                          <a:effectLst/>
                        </a:rPr>
                        <a:t>Surface</a:t>
                      </a:r>
                      <a:endParaRPr lang="zh-CN" sz="1700" b="1" u="none" kern="100" dirty="0">
                        <a:solidFill>
                          <a:schemeClr val="tx1"/>
                        </a:solidFill>
                        <a:effectLst/>
                        <a:latin typeface="Calibri"/>
                        <a:ea typeface="宋体"/>
                        <a:cs typeface="Times New Roman"/>
                      </a:endParaRPr>
                    </a:p>
                  </a:txBody>
                  <a:tcPr marL="37824" marR="37824" marT="0" marB="0">
                    <a:solidFill>
                      <a:schemeClr val="accent6">
                        <a:lumMod val="20000"/>
                        <a:lumOff val="80000"/>
                      </a:schemeClr>
                    </a:solidFill>
                  </a:tcPr>
                </a:tc>
                <a:tc>
                  <a:txBody>
                    <a:bodyPr/>
                    <a:lstStyle/>
                    <a:p>
                      <a:pPr algn="just">
                        <a:spcAft>
                          <a:spcPts val="0"/>
                        </a:spcAft>
                      </a:pPr>
                      <a:r>
                        <a:rPr lang="en-US" sz="900" u="none" kern="1200" dirty="0">
                          <a:solidFill>
                            <a:schemeClr val="tx1"/>
                          </a:solidFill>
                          <a:effectLst/>
                        </a:rPr>
                        <a:t>Sea Surface Temperature (Skin)</a:t>
                      </a:r>
                      <a:endParaRPr lang="zh-CN" sz="900" u="none" kern="100" dirty="0">
                        <a:solidFill>
                          <a:schemeClr val="tx1"/>
                        </a:solidFill>
                        <a:effectLst/>
                      </a:endParaRPr>
                    </a:p>
                    <a:p>
                      <a:pPr algn="just">
                        <a:spcAft>
                          <a:spcPts val="0"/>
                        </a:spcAft>
                      </a:pPr>
                      <a:r>
                        <a:rPr lang="en-US" sz="900" u="none" kern="100" dirty="0">
                          <a:solidFill>
                            <a:schemeClr val="tx1"/>
                          </a:solidFill>
                          <a:effectLst/>
                        </a:rPr>
                        <a:t>Land Surface Temperature </a:t>
                      </a:r>
                      <a:endParaRPr lang="zh-CN" sz="900" u="none" kern="100" dirty="0">
                        <a:solidFill>
                          <a:schemeClr val="tx1"/>
                        </a:solidFill>
                        <a:effectLst/>
                      </a:endParaRPr>
                    </a:p>
                    <a:p>
                      <a:pPr algn="just">
                        <a:spcAft>
                          <a:spcPts val="0"/>
                        </a:spcAft>
                      </a:pPr>
                      <a:r>
                        <a:rPr lang="en-US" sz="900" u="none" kern="100" dirty="0">
                          <a:solidFill>
                            <a:schemeClr val="tx1"/>
                          </a:solidFill>
                          <a:effectLst/>
                        </a:rPr>
                        <a:t>Snow Cover</a:t>
                      </a:r>
                      <a:endParaRPr lang="zh-CN" sz="900" u="none" kern="100" dirty="0">
                        <a:solidFill>
                          <a:schemeClr val="tx1"/>
                        </a:solidFill>
                        <a:effectLst/>
                      </a:endParaRPr>
                    </a:p>
                    <a:p>
                      <a:pPr algn="just">
                        <a:spcAft>
                          <a:spcPts val="0"/>
                        </a:spcAft>
                      </a:pPr>
                      <a:r>
                        <a:rPr lang="en-US" sz="900" u="none" kern="0" dirty="0">
                          <a:solidFill>
                            <a:srgbClr val="FF0000"/>
                          </a:solidFill>
                          <a:effectLst/>
                        </a:rPr>
                        <a:t>Land Surface </a:t>
                      </a:r>
                      <a:r>
                        <a:rPr lang="en-US" sz="900" u="none" kern="0" dirty="0" err="1">
                          <a:solidFill>
                            <a:srgbClr val="FF0000"/>
                          </a:solidFill>
                          <a:effectLst/>
                        </a:rPr>
                        <a:t>Albedo</a:t>
                      </a:r>
                      <a:r>
                        <a:rPr lang="en-US" sz="900" u="none" kern="1200" dirty="0">
                          <a:solidFill>
                            <a:srgbClr val="FF0000"/>
                          </a:solidFill>
                          <a:effectLst/>
                        </a:rPr>
                        <a:t> </a:t>
                      </a:r>
                      <a:endParaRPr lang="zh-CN" sz="900" u="none" kern="100" dirty="0">
                        <a:solidFill>
                          <a:srgbClr val="FF0000"/>
                        </a:solidFill>
                        <a:effectLst/>
                      </a:endParaRPr>
                    </a:p>
                    <a:p>
                      <a:pPr algn="just">
                        <a:spcAft>
                          <a:spcPts val="0"/>
                        </a:spcAft>
                      </a:pPr>
                      <a:r>
                        <a:rPr lang="en-US" sz="900" u="none" kern="1200" dirty="0">
                          <a:solidFill>
                            <a:srgbClr val="FF0000"/>
                          </a:solidFill>
                          <a:effectLst/>
                        </a:rPr>
                        <a:t>Land Surface Emissivity</a:t>
                      </a:r>
                      <a:endParaRPr lang="zh-CN" sz="900" u="none" kern="100" dirty="0">
                        <a:solidFill>
                          <a:srgbClr val="FF0000"/>
                        </a:solidFill>
                        <a:effectLst/>
                      </a:endParaRPr>
                    </a:p>
                    <a:p>
                      <a:pPr algn="just">
                        <a:spcAft>
                          <a:spcPts val="0"/>
                        </a:spcAft>
                      </a:pPr>
                      <a:r>
                        <a:rPr lang="en-US" sz="900" u="none" kern="100" dirty="0" err="1">
                          <a:solidFill>
                            <a:srgbClr val="FF0000"/>
                          </a:solidFill>
                          <a:effectLst/>
                        </a:rPr>
                        <a:t>Evapotranspiration</a:t>
                      </a:r>
                      <a:r>
                        <a:rPr lang="en-US" sz="900" u="none" kern="100" dirty="0">
                          <a:solidFill>
                            <a:srgbClr val="FF0000"/>
                          </a:solidFill>
                          <a:effectLst/>
                        </a:rPr>
                        <a:t> products</a:t>
                      </a:r>
                      <a:endParaRPr lang="zh-CN" sz="900" u="none" kern="100" dirty="0">
                        <a:solidFill>
                          <a:srgbClr val="FF0000"/>
                        </a:solidFill>
                        <a:effectLst/>
                        <a:latin typeface="Calibri"/>
                        <a:ea typeface="宋体"/>
                        <a:cs typeface="Times New Roman"/>
                      </a:endParaRPr>
                    </a:p>
                  </a:txBody>
                  <a:tcPr marL="37824" marR="37824" marT="0" marB="0">
                    <a:solidFill>
                      <a:schemeClr val="accent6">
                        <a:lumMod val="20000"/>
                        <a:lumOff val="80000"/>
                      </a:schemeClr>
                    </a:solidFill>
                  </a:tcPr>
                </a:tc>
                <a:tc>
                  <a:txBody>
                    <a:bodyPr/>
                    <a:lstStyle/>
                    <a:p>
                      <a:pPr algn="just">
                        <a:spcAft>
                          <a:spcPts val="0"/>
                        </a:spcAft>
                      </a:pPr>
                      <a:r>
                        <a:rPr lang="en-US" sz="900" u="none" kern="1200" dirty="0">
                          <a:solidFill>
                            <a:schemeClr val="tx1"/>
                          </a:solidFill>
                          <a:effectLst/>
                        </a:rPr>
                        <a:t>Sea Surface Temperature (Skin)</a:t>
                      </a:r>
                      <a:endParaRPr lang="zh-CN" sz="900" u="none" kern="100" dirty="0">
                        <a:solidFill>
                          <a:schemeClr val="tx1"/>
                        </a:solidFill>
                        <a:effectLst/>
                      </a:endParaRPr>
                    </a:p>
                    <a:p>
                      <a:pPr algn="just">
                        <a:spcAft>
                          <a:spcPts val="0"/>
                        </a:spcAft>
                      </a:pPr>
                      <a:r>
                        <a:rPr lang="en-US" sz="900" u="none" kern="100" dirty="0">
                          <a:solidFill>
                            <a:schemeClr val="tx1"/>
                          </a:solidFill>
                          <a:effectLst/>
                        </a:rPr>
                        <a:t>Land Surface Temperature</a:t>
                      </a:r>
                      <a:endParaRPr lang="zh-CN" sz="900" u="none" kern="100" dirty="0">
                        <a:solidFill>
                          <a:schemeClr val="tx1"/>
                        </a:solidFill>
                        <a:effectLst/>
                      </a:endParaRPr>
                    </a:p>
                    <a:p>
                      <a:pPr algn="just">
                        <a:spcAft>
                          <a:spcPts val="0"/>
                        </a:spcAft>
                      </a:pPr>
                      <a:r>
                        <a:rPr lang="en-US" sz="900" u="none" kern="100" dirty="0">
                          <a:solidFill>
                            <a:schemeClr val="tx1"/>
                          </a:solidFill>
                          <a:effectLst/>
                        </a:rPr>
                        <a:t>Snow Cover</a:t>
                      </a:r>
                      <a:endParaRPr lang="zh-CN" sz="900" u="none" kern="100" dirty="0">
                        <a:solidFill>
                          <a:schemeClr val="tx1"/>
                        </a:solidFill>
                        <a:effectLst/>
                      </a:endParaRPr>
                    </a:p>
                    <a:p>
                      <a:pPr algn="just">
                        <a:spcAft>
                          <a:spcPts val="0"/>
                        </a:spcAft>
                      </a:pPr>
                      <a:r>
                        <a:rPr lang="en-US" sz="900" u="none" kern="100" dirty="0">
                          <a:solidFill>
                            <a:schemeClr val="tx1"/>
                          </a:solidFill>
                          <a:effectLst/>
                        </a:rPr>
                        <a:t> </a:t>
                      </a:r>
                      <a:endParaRPr lang="zh-CN" sz="900" u="none" kern="100" dirty="0">
                        <a:solidFill>
                          <a:schemeClr val="tx1"/>
                        </a:solidFill>
                        <a:effectLst/>
                        <a:latin typeface="Calibri"/>
                        <a:ea typeface="宋体"/>
                        <a:cs typeface="Times New Roman"/>
                      </a:endParaRPr>
                    </a:p>
                  </a:txBody>
                  <a:tcPr marL="37824" marR="37824" marT="0" marB="0">
                    <a:solidFill>
                      <a:schemeClr val="accent6">
                        <a:lumMod val="20000"/>
                        <a:lumOff val="80000"/>
                      </a:schemeClr>
                    </a:solidFill>
                  </a:tcPr>
                </a:tc>
                <a:extLst>
                  <a:ext uri="{0D108BD9-81ED-4DB2-BD59-A6C34878D82A}">
                    <a16:rowId xmlns="" xmlns:a16="http://schemas.microsoft.com/office/drawing/2014/main" val="10004"/>
                  </a:ext>
                </a:extLst>
              </a:tr>
              <a:tr h="533400">
                <a:tc>
                  <a:txBody>
                    <a:bodyPr/>
                    <a:lstStyle/>
                    <a:p>
                      <a:pPr algn="just">
                        <a:spcAft>
                          <a:spcPts val="0"/>
                        </a:spcAft>
                      </a:pPr>
                      <a:r>
                        <a:rPr lang="en-US" sz="1700" b="1" u="none" kern="100">
                          <a:solidFill>
                            <a:schemeClr val="tx1"/>
                          </a:solidFill>
                          <a:effectLst/>
                        </a:rPr>
                        <a:t>Environment</a:t>
                      </a:r>
                      <a:endParaRPr lang="zh-CN" sz="1700" b="1" u="none" kern="100">
                        <a:solidFill>
                          <a:schemeClr val="tx1"/>
                        </a:solidFill>
                        <a:effectLst/>
                        <a:latin typeface="Calibri"/>
                        <a:ea typeface="宋体"/>
                        <a:cs typeface="Times New Roman"/>
                      </a:endParaRPr>
                    </a:p>
                  </a:txBody>
                  <a:tcPr marL="37824" marR="37824" marT="0" marB="0">
                    <a:solidFill>
                      <a:schemeClr val="bg1"/>
                    </a:solidFill>
                  </a:tcPr>
                </a:tc>
                <a:tc>
                  <a:txBody>
                    <a:bodyPr/>
                    <a:lstStyle/>
                    <a:p>
                      <a:pPr algn="just">
                        <a:spcAft>
                          <a:spcPts val="0"/>
                        </a:spcAft>
                      </a:pPr>
                      <a:r>
                        <a:rPr lang="en-US" sz="900" u="none" kern="100" dirty="0">
                          <a:solidFill>
                            <a:schemeClr val="tx1"/>
                          </a:solidFill>
                          <a:effectLst/>
                        </a:rPr>
                        <a:t>Dust Smoke Detection</a:t>
                      </a:r>
                      <a:endParaRPr lang="zh-CN" sz="900" u="none" kern="100" dirty="0">
                        <a:solidFill>
                          <a:schemeClr val="tx1"/>
                        </a:solidFill>
                        <a:effectLst/>
                      </a:endParaRPr>
                    </a:p>
                    <a:p>
                      <a:pPr algn="just">
                        <a:spcAft>
                          <a:spcPts val="0"/>
                        </a:spcAft>
                      </a:pPr>
                      <a:r>
                        <a:rPr lang="en-US" sz="900" u="none" kern="1200" dirty="0">
                          <a:solidFill>
                            <a:schemeClr val="tx1"/>
                          </a:solidFill>
                          <a:effectLst/>
                        </a:rPr>
                        <a:t>Fire/Hot Spot Characterization</a:t>
                      </a:r>
                      <a:endParaRPr lang="zh-CN" sz="900" u="none" kern="100" dirty="0">
                        <a:solidFill>
                          <a:schemeClr val="tx1"/>
                        </a:solidFill>
                        <a:effectLst/>
                      </a:endParaRPr>
                    </a:p>
                    <a:p>
                      <a:pPr algn="just">
                        <a:spcAft>
                          <a:spcPts val="0"/>
                        </a:spcAft>
                      </a:pPr>
                      <a:r>
                        <a:rPr lang="en-US" sz="900" u="none" kern="0" dirty="0">
                          <a:solidFill>
                            <a:schemeClr val="tx1"/>
                          </a:solidFill>
                          <a:effectLst/>
                        </a:rPr>
                        <a:t>Fog Detection</a:t>
                      </a:r>
                      <a:endParaRPr lang="zh-CN" sz="900" u="none" kern="100" dirty="0">
                        <a:solidFill>
                          <a:schemeClr val="tx1"/>
                        </a:solidFill>
                        <a:effectLst/>
                      </a:endParaRPr>
                    </a:p>
                    <a:p>
                      <a:pPr algn="just">
                        <a:spcAft>
                          <a:spcPts val="0"/>
                        </a:spcAft>
                      </a:pPr>
                      <a:r>
                        <a:rPr lang="en-US" sz="900" u="none" kern="100" dirty="0">
                          <a:solidFill>
                            <a:schemeClr val="tx1"/>
                          </a:solidFill>
                          <a:effectLst/>
                        </a:rPr>
                        <a:t> </a:t>
                      </a:r>
                      <a:endParaRPr lang="zh-CN" sz="900" u="none" kern="100" dirty="0">
                        <a:solidFill>
                          <a:schemeClr val="tx1"/>
                        </a:solidFill>
                        <a:effectLst/>
                        <a:latin typeface="Calibri"/>
                        <a:ea typeface="宋体"/>
                        <a:cs typeface="Times New Roman"/>
                      </a:endParaRPr>
                    </a:p>
                  </a:txBody>
                  <a:tcPr marL="37824" marR="37824" marT="0" marB="0">
                    <a:solidFill>
                      <a:schemeClr val="bg1"/>
                    </a:solidFill>
                  </a:tcPr>
                </a:tc>
                <a:tc>
                  <a:txBody>
                    <a:bodyPr/>
                    <a:lstStyle/>
                    <a:p>
                      <a:pPr algn="just">
                        <a:spcAft>
                          <a:spcPts val="0"/>
                        </a:spcAft>
                      </a:pPr>
                      <a:r>
                        <a:rPr lang="en-US" sz="900" u="none" kern="100" dirty="0">
                          <a:solidFill>
                            <a:schemeClr val="tx1"/>
                          </a:solidFill>
                          <a:effectLst/>
                        </a:rPr>
                        <a:t>Dust Index</a:t>
                      </a:r>
                      <a:endParaRPr lang="zh-CN" sz="900" u="none" kern="100" dirty="0">
                        <a:solidFill>
                          <a:schemeClr val="tx1"/>
                        </a:solidFill>
                        <a:effectLst/>
                      </a:endParaRPr>
                    </a:p>
                    <a:p>
                      <a:pPr algn="just">
                        <a:spcAft>
                          <a:spcPts val="0"/>
                        </a:spcAft>
                      </a:pPr>
                      <a:r>
                        <a:rPr lang="en-US" sz="900" u="none" kern="1200" dirty="0">
                          <a:solidFill>
                            <a:schemeClr val="tx1"/>
                          </a:solidFill>
                          <a:effectLst/>
                        </a:rPr>
                        <a:t>Fire/Hot Spot Characterization</a:t>
                      </a:r>
                      <a:r>
                        <a:rPr lang="en-US" sz="900" u="none" kern="0" dirty="0">
                          <a:solidFill>
                            <a:schemeClr val="tx1"/>
                          </a:solidFill>
                          <a:effectLst/>
                        </a:rPr>
                        <a:t> </a:t>
                      </a:r>
                      <a:endParaRPr lang="en-US" sz="900" u="none" kern="0" dirty="0" smtClean="0">
                        <a:solidFill>
                          <a:schemeClr val="tx1"/>
                        </a:solidFill>
                        <a:effectLst/>
                      </a:endParaRPr>
                    </a:p>
                    <a:p>
                      <a:pPr algn="just">
                        <a:spcAft>
                          <a:spcPts val="0"/>
                        </a:spcAft>
                      </a:pPr>
                      <a:r>
                        <a:rPr lang="en-US" sz="900" u="none" kern="0" dirty="0" smtClean="0">
                          <a:solidFill>
                            <a:schemeClr val="tx1"/>
                          </a:solidFill>
                          <a:effectLst/>
                        </a:rPr>
                        <a:t>Heavy </a:t>
                      </a:r>
                      <a:r>
                        <a:rPr lang="en-US" sz="900" u="none" kern="0" dirty="0">
                          <a:solidFill>
                            <a:schemeClr val="tx1"/>
                          </a:solidFill>
                          <a:effectLst/>
                        </a:rPr>
                        <a:t>Fog Detection</a:t>
                      </a:r>
                      <a:endParaRPr lang="zh-CN" sz="900" u="none" kern="100" dirty="0">
                        <a:solidFill>
                          <a:schemeClr val="tx1"/>
                        </a:solidFill>
                        <a:effectLst/>
                      </a:endParaRPr>
                    </a:p>
                    <a:p>
                      <a:pPr algn="just">
                        <a:spcAft>
                          <a:spcPts val="0"/>
                        </a:spcAft>
                      </a:pPr>
                      <a:r>
                        <a:rPr lang="en-US" sz="900" u="none" kern="100" dirty="0">
                          <a:solidFill>
                            <a:schemeClr val="tx1"/>
                          </a:solidFill>
                          <a:effectLst/>
                        </a:rPr>
                        <a:t> </a:t>
                      </a:r>
                      <a:endParaRPr lang="zh-CN" sz="900" u="none" kern="100" dirty="0">
                        <a:solidFill>
                          <a:schemeClr val="tx1"/>
                        </a:solidFill>
                        <a:effectLst/>
                        <a:latin typeface="Calibri"/>
                        <a:ea typeface="宋体"/>
                        <a:cs typeface="Times New Roman"/>
                      </a:endParaRPr>
                    </a:p>
                  </a:txBody>
                  <a:tcPr marL="37824" marR="37824" marT="0" marB="0">
                    <a:solidFill>
                      <a:schemeClr val="bg1"/>
                    </a:solidFill>
                  </a:tcPr>
                </a:tc>
                <a:extLst>
                  <a:ext uri="{0D108BD9-81ED-4DB2-BD59-A6C34878D82A}">
                    <a16:rowId xmlns="" xmlns:a16="http://schemas.microsoft.com/office/drawing/2014/main" val="10005"/>
                  </a:ext>
                </a:extLst>
              </a:tr>
              <a:tr h="533400">
                <a:tc>
                  <a:txBody>
                    <a:bodyPr/>
                    <a:lstStyle/>
                    <a:p>
                      <a:pPr algn="just">
                        <a:spcAft>
                          <a:spcPts val="0"/>
                        </a:spcAft>
                      </a:pPr>
                      <a:r>
                        <a:rPr lang="en-US" sz="1700" b="1" u="none" kern="1200" dirty="0">
                          <a:effectLst/>
                        </a:rPr>
                        <a:t>Lightning</a:t>
                      </a:r>
                      <a:endParaRPr lang="zh-CN" sz="1700" b="1" u="none" kern="100" dirty="0">
                        <a:effectLst/>
                        <a:latin typeface="Calibri"/>
                        <a:ea typeface="宋体"/>
                        <a:cs typeface="Times New Roman"/>
                      </a:endParaRPr>
                    </a:p>
                  </a:txBody>
                  <a:tcPr marL="37824" marR="37824" marT="0" marB="0">
                    <a:solidFill>
                      <a:srgbClr val="FF7C80">
                        <a:alpha val="32941"/>
                      </a:srgbClr>
                    </a:solidFill>
                  </a:tcPr>
                </a:tc>
                <a:tc>
                  <a:txBody>
                    <a:bodyPr/>
                    <a:lstStyle/>
                    <a:p>
                      <a:pPr algn="just">
                        <a:spcAft>
                          <a:spcPts val="0"/>
                        </a:spcAft>
                      </a:pPr>
                      <a:r>
                        <a:rPr lang="en-US" sz="900" u="none" kern="1200" dirty="0">
                          <a:solidFill>
                            <a:srgbClr val="FF0000"/>
                          </a:solidFill>
                          <a:effectLst/>
                        </a:rPr>
                        <a:t>One Minute Lightning Quantitative Product</a:t>
                      </a:r>
                    </a:p>
                    <a:p>
                      <a:pPr algn="just">
                        <a:spcAft>
                          <a:spcPts val="0"/>
                        </a:spcAft>
                      </a:pPr>
                      <a:r>
                        <a:rPr lang="en-US" sz="900" u="none" kern="1200" dirty="0">
                          <a:solidFill>
                            <a:srgbClr val="FF0000"/>
                          </a:solidFill>
                          <a:effectLst/>
                        </a:rPr>
                        <a:t>(including flash group event)</a:t>
                      </a:r>
                      <a:endParaRPr lang="zh-CN" sz="900" u="none" kern="100" dirty="0">
                        <a:solidFill>
                          <a:srgbClr val="FF0000"/>
                        </a:solidFill>
                        <a:effectLst/>
                      </a:endParaRPr>
                    </a:p>
                    <a:p>
                      <a:pPr algn="just">
                        <a:spcAft>
                          <a:spcPts val="0"/>
                        </a:spcAft>
                      </a:pPr>
                      <a:r>
                        <a:rPr lang="en-US" sz="900" u="none" kern="1200" dirty="0">
                          <a:solidFill>
                            <a:srgbClr val="FF0000"/>
                          </a:solidFill>
                          <a:effectLst/>
                        </a:rPr>
                        <a:t>Lightning Jump Identification Product</a:t>
                      </a:r>
                      <a:endParaRPr lang="zh-CN" sz="900" u="none" kern="100" dirty="0">
                        <a:solidFill>
                          <a:srgbClr val="FF0000"/>
                        </a:solidFill>
                        <a:effectLst/>
                      </a:endParaRPr>
                    </a:p>
                    <a:p>
                      <a:pPr algn="just">
                        <a:spcAft>
                          <a:spcPts val="0"/>
                        </a:spcAft>
                      </a:pPr>
                      <a:r>
                        <a:rPr lang="en-US" sz="900" u="none" kern="1200" dirty="0">
                          <a:solidFill>
                            <a:srgbClr val="FF0000"/>
                          </a:solidFill>
                          <a:effectLst/>
                        </a:rPr>
                        <a:t>Flash Daily Density</a:t>
                      </a:r>
                      <a:endParaRPr lang="zh-CN" sz="900" u="none" kern="100" dirty="0">
                        <a:solidFill>
                          <a:srgbClr val="FF0000"/>
                        </a:solidFill>
                        <a:effectLst/>
                        <a:latin typeface="Calibri"/>
                        <a:ea typeface="宋体"/>
                        <a:cs typeface="Times New Roman"/>
                      </a:endParaRPr>
                    </a:p>
                  </a:txBody>
                  <a:tcPr marL="37824" marR="37824" marT="0" marB="0">
                    <a:solidFill>
                      <a:srgbClr val="FF7C80">
                        <a:alpha val="32941"/>
                      </a:srgbClr>
                    </a:solidFill>
                  </a:tcPr>
                </a:tc>
                <a:tc>
                  <a:txBody>
                    <a:bodyPr/>
                    <a:lstStyle/>
                    <a:p>
                      <a:pPr algn="just">
                        <a:spcAft>
                          <a:spcPts val="0"/>
                        </a:spcAft>
                      </a:pPr>
                      <a:r>
                        <a:rPr lang="en-US" sz="900" u="none" kern="100" dirty="0">
                          <a:effectLst/>
                        </a:rPr>
                        <a:t> </a:t>
                      </a:r>
                      <a:endParaRPr lang="zh-CN" sz="900" u="none" kern="100" dirty="0">
                        <a:effectLst/>
                        <a:latin typeface="Calibri"/>
                        <a:ea typeface="宋体"/>
                        <a:cs typeface="Times New Roman"/>
                      </a:endParaRPr>
                    </a:p>
                  </a:txBody>
                  <a:tcPr marL="37824" marR="37824" marT="0" marB="0">
                    <a:solidFill>
                      <a:srgbClr val="FF7C80">
                        <a:alpha val="32941"/>
                      </a:srgbClr>
                    </a:solidFill>
                  </a:tcPr>
                </a:tc>
                <a:extLst>
                  <a:ext uri="{0D108BD9-81ED-4DB2-BD59-A6C34878D82A}">
                    <a16:rowId xmlns="" xmlns:a16="http://schemas.microsoft.com/office/drawing/2014/main" val="10006"/>
                  </a:ext>
                </a:extLst>
              </a:tr>
              <a:tr h="400050">
                <a:tc>
                  <a:txBody>
                    <a:bodyPr/>
                    <a:lstStyle/>
                    <a:p>
                      <a:pPr algn="just">
                        <a:spcAft>
                          <a:spcPts val="0"/>
                        </a:spcAft>
                      </a:pPr>
                      <a:r>
                        <a:rPr lang="en-US" sz="1700" b="1" u="none" kern="100" dirty="0">
                          <a:effectLst/>
                        </a:rPr>
                        <a:t>Space </a:t>
                      </a:r>
                      <a:endParaRPr lang="zh-CN" sz="1700" b="1" u="none" kern="100" dirty="0">
                        <a:effectLst/>
                        <a:latin typeface="Calibri"/>
                        <a:ea typeface="宋体"/>
                        <a:cs typeface="Times New Roman"/>
                      </a:endParaRPr>
                    </a:p>
                  </a:txBody>
                  <a:tcPr marL="37824" marR="37824" marT="0" marB="0">
                    <a:solidFill>
                      <a:srgbClr val="0033CC">
                        <a:alpha val="47000"/>
                      </a:srgbClr>
                    </a:solidFill>
                  </a:tcPr>
                </a:tc>
                <a:tc>
                  <a:txBody>
                    <a:bodyPr/>
                    <a:lstStyle/>
                    <a:p>
                      <a:pPr algn="just">
                        <a:spcAft>
                          <a:spcPts val="0"/>
                        </a:spcAft>
                      </a:pPr>
                      <a:r>
                        <a:rPr lang="en-US" altLang="zh-CN" sz="900" u="none" kern="1200" dirty="0">
                          <a:solidFill>
                            <a:srgbClr val="FF0000"/>
                          </a:solidFill>
                          <a:effectLst/>
                        </a:rPr>
                        <a:t>High-energy particle distribution</a:t>
                      </a:r>
                    </a:p>
                    <a:p>
                      <a:pPr algn="just">
                        <a:spcAft>
                          <a:spcPts val="0"/>
                        </a:spcAft>
                      </a:pPr>
                      <a:r>
                        <a:rPr lang="en-US" altLang="zh-CN" sz="900" u="none" kern="1200" dirty="0">
                          <a:solidFill>
                            <a:srgbClr val="FF0000"/>
                          </a:solidFill>
                          <a:effectLst/>
                        </a:rPr>
                        <a:t>Magnetic Field Intensity</a:t>
                      </a:r>
                    </a:p>
                    <a:p>
                      <a:pPr algn="just">
                        <a:spcAft>
                          <a:spcPts val="0"/>
                        </a:spcAft>
                      </a:pPr>
                      <a:r>
                        <a:rPr lang="en-US" altLang="zh-CN" sz="900" u="none" kern="1200" dirty="0">
                          <a:solidFill>
                            <a:srgbClr val="FF0000"/>
                          </a:solidFill>
                          <a:effectLst/>
                        </a:rPr>
                        <a:t>Space Environment Effect</a:t>
                      </a:r>
                    </a:p>
                  </a:txBody>
                  <a:tcPr marL="37824" marR="37824" marT="0" marB="0">
                    <a:solidFill>
                      <a:srgbClr val="0033CC">
                        <a:alpha val="47000"/>
                      </a:srgbClr>
                    </a:solidFill>
                  </a:tcPr>
                </a:tc>
                <a:tc>
                  <a:txBody>
                    <a:bodyPr/>
                    <a:lstStyle/>
                    <a:p>
                      <a:pPr algn="just">
                        <a:spcAft>
                          <a:spcPts val="0"/>
                        </a:spcAft>
                      </a:pPr>
                      <a:r>
                        <a:rPr lang="en-US" sz="900" u="none" kern="100" dirty="0">
                          <a:effectLst/>
                        </a:rPr>
                        <a:t> </a:t>
                      </a:r>
                      <a:endParaRPr lang="zh-CN" sz="900" u="none" kern="100" dirty="0">
                        <a:effectLst/>
                        <a:latin typeface="Calibri"/>
                        <a:ea typeface="宋体"/>
                        <a:cs typeface="Times New Roman"/>
                      </a:endParaRPr>
                    </a:p>
                  </a:txBody>
                  <a:tcPr marL="37824" marR="37824" marT="0" marB="0">
                    <a:solidFill>
                      <a:srgbClr val="0033CC">
                        <a:alpha val="47000"/>
                      </a:srgb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83941868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a:t>
            </a:fld>
            <a:endParaRPr lang="zh-CN" altLang="en-US">
              <a:solidFill>
                <a:prstClr val="black">
                  <a:tint val="75000"/>
                </a:prst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999" y="2324100"/>
            <a:ext cx="3678465" cy="2374901"/>
          </a:xfrm>
          <a:prstGeom prst="rect">
            <a:avLst/>
          </a:prstGeom>
        </p:spPr>
      </p:pic>
      <p:pic>
        <p:nvPicPr>
          <p:cNvPr id="7" name="Picture 2" descr="D:\hw\研究生\王根\test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00" y="2485159"/>
            <a:ext cx="345016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title"/>
          </p:nvPr>
        </p:nvSpPr>
        <p:spPr>
          <a:xfrm>
            <a:off x="4179094" y="1524000"/>
            <a:ext cx="3346979" cy="657507"/>
          </a:xfrm>
        </p:spPr>
        <p:txBody>
          <a:bodyPr rtlCol="0">
            <a:normAutofit/>
          </a:bodyPr>
          <a:lstStyle/>
          <a:p>
            <a:pPr eaLnBrk="1" fontAlgn="auto" hangingPunct="1">
              <a:spcAft>
                <a:spcPts val="0"/>
              </a:spcAft>
              <a:defRPr/>
            </a:pPr>
            <a:r>
              <a:rPr lang="en-US" altLang="zh-CN" sz="1500" dirty="0">
                <a:solidFill>
                  <a:schemeClr val="tx1"/>
                </a:solidFill>
              </a:rPr>
              <a:t>FY-4A GIIRS humidity sounding</a:t>
            </a:r>
            <a:br>
              <a:rPr lang="en-US" altLang="zh-CN" sz="1500" dirty="0">
                <a:solidFill>
                  <a:schemeClr val="tx1"/>
                </a:solidFill>
              </a:rPr>
            </a:br>
            <a:r>
              <a:rPr lang="en-US" altLang="zh-CN" sz="1500" dirty="0">
                <a:solidFill>
                  <a:schemeClr val="tx1"/>
                </a:solidFill>
              </a:rPr>
              <a:t>(Every 15 minutes)</a:t>
            </a:r>
            <a:endParaRPr lang="zh-CN" altLang="en-US" sz="1500" dirty="0">
              <a:solidFill>
                <a:schemeClr val="tx1"/>
              </a:solidFill>
            </a:endParaRPr>
          </a:p>
        </p:txBody>
      </p:sp>
      <p:sp>
        <p:nvSpPr>
          <p:cNvPr id="9" name="矩形 1"/>
          <p:cNvSpPr>
            <a:spLocks noChangeArrowheads="1"/>
          </p:cNvSpPr>
          <p:nvPr/>
        </p:nvSpPr>
        <p:spPr bwMode="auto">
          <a:xfrm>
            <a:off x="14883" y="266700"/>
            <a:ext cx="5446117" cy="502766"/>
          </a:xfrm>
          <a:prstGeom prst="rect">
            <a:avLst/>
          </a:prstGeom>
          <a:noFill/>
          <a:ln w="9525">
            <a:noFill/>
            <a:miter lim="800000"/>
            <a:headEnd/>
            <a:tailEnd/>
          </a:ln>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50000"/>
              </a:spcBef>
              <a:defRPr/>
            </a:pPr>
            <a:r>
              <a:rPr lang="en-US" altLang="zh-CN" sz="2333" b="1" dirty="0">
                <a:solidFill>
                  <a:schemeClr val="bg1"/>
                </a:solidFill>
                <a:latin typeface="Arial" pitchFamily="34" charset="0"/>
                <a:ea typeface="楷体_GB2312" pitchFamily="49" charset="-122"/>
              </a:rPr>
              <a:t>FY-4 Product </a:t>
            </a:r>
            <a:r>
              <a:rPr lang="en-US" altLang="zh-CN" sz="2667" b="1" dirty="0">
                <a:solidFill>
                  <a:schemeClr val="bg1"/>
                </a:solidFill>
                <a:latin typeface="Arial" pitchFamily="34" charset="0"/>
                <a:ea typeface="楷体_GB2312" pitchFamily="49" charset="-122"/>
              </a:rPr>
              <a:t>example</a:t>
            </a:r>
            <a:endParaRPr lang="zh-CN" altLang="en-US" sz="2667" b="1" dirty="0">
              <a:solidFill>
                <a:schemeClr val="bg1"/>
              </a:solidFill>
              <a:latin typeface="Arial" pitchFamily="34" charset="0"/>
              <a:ea typeface="楷体_GB2312" pitchFamily="49" charset="-122"/>
            </a:endParaRPr>
          </a:p>
        </p:txBody>
      </p:sp>
      <p:sp>
        <p:nvSpPr>
          <p:cNvPr id="10" name="Title 2"/>
          <p:cNvSpPr txBox="1">
            <a:spLocks/>
          </p:cNvSpPr>
          <p:nvPr/>
        </p:nvSpPr>
        <p:spPr bwMode="white">
          <a:xfrm>
            <a:off x="317500" y="1711532"/>
            <a:ext cx="1778000" cy="282443"/>
          </a:xfrm>
          <a:prstGeom prst="rect">
            <a:avLst/>
          </a:prstGeom>
          <a:noFill/>
          <a:ln w="9525">
            <a:noFill/>
            <a:miter lim="800000"/>
            <a:headEnd/>
            <a:tailEnd/>
          </a:ln>
        </p:spPr>
        <p:txBody>
          <a:bodyPr vert="horz" wrap="square" lIns="76200" tIns="38100" rIns="76200" bIns="38100" numCol="1" anchor="ctr" anchorCtr="0" compatLnSpc="1">
            <a:prstTxWarp prst="textNoShape">
              <a:avLst/>
            </a:prstTxWarp>
          </a:bodyPr>
          <a:lstStyle>
            <a:lvl1pPr algn="l" rtl="0" eaLnBrk="0" fontAlgn="base" hangingPunct="0">
              <a:spcBef>
                <a:spcPct val="0"/>
              </a:spcBef>
              <a:spcAft>
                <a:spcPct val="0"/>
              </a:spcAft>
              <a:defRPr sz="3200" baseline="0">
                <a:solidFill>
                  <a:schemeClr val="bg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r>
              <a:rPr lang="en-US" sz="1500" kern="0" dirty="0">
                <a:solidFill>
                  <a:schemeClr val="tx1"/>
                </a:solidFill>
              </a:rPr>
              <a:t>Typhoon Maria</a:t>
            </a:r>
          </a:p>
        </p:txBody>
      </p:sp>
    </p:spTree>
    <p:extLst>
      <p:ext uri="{BB962C8B-B14F-4D97-AF65-F5344CB8AC3E}">
        <p14:creationId xmlns:p14="http://schemas.microsoft.com/office/powerpoint/2010/main" val="3069491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1000" y="3213947"/>
            <a:ext cx="1270000" cy="188193"/>
          </a:xfrm>
          <a:prstGeom prst="rect">
            <a:avLst/>
          </a:prstGeom>
          <a:noFill/>
        </p:spPr>
        <p:txBody>
          <a:bodyPr wrap="square" lIns="59436" tIns="29718" rIns="59436" bIns="29718" rtlCol="0">
            <a:spAutoFit/>
          </a:bodyPr>
          <a:lstStyle/>
          <a:p>
            <a:r>
              <a:rPr lang="en-US" altLang="zh-CN" sz="833" b="1" dirty="0">
                <a:solidFill>
                  <a:srgbClr val="FF0000"/>
                </a:solidFill>
                <a:latin typeface="Times New Roman" pitchFamily="18" charset="0"/>
                <a:cs typeface="Times New Roman" pitchFamily="18" charset="0"/>
              </a:rPr>
              <a:t>20170701</a:t>
            </a:r>
            <a:r>
              <a:rPr lang="zh-CN" altLang="en-US" sz="833" b="1" dirty="0">
                <a:solidFill>
                  <a:srgbClr val="FF0000"/>
                </a:solidFill>
                <a:latin typeface="Times New Roman" pitchFamily="18" charset="0"/>
                <a:cs typeface="Times New Roman" pitchFamily="18" charset="0"/>
              </a:rPr>
              <a:t> </a:t>
            </a:r>
            <a:r>
              <a:rPr lang="en-US" altLang="zh-CN" sz="833" b="1" dirty="0">
                <a:solidFill>
                  <a:srgbClr val="FF0000"/>
                </a:solidFill>
                <a:latin typeface="Times New Roman" pitchFamily="18" charset="0"/>
                <a:cs typeface="Times New Roman" pitchFamily="18" charset="0"/>
              </a:rPr>
              <a:t>LMI</a:t>
            </a:r>
            <a:r>
              <a:rPr lang="zh-CN" altLang="en-US" sz="833" b="1" dirty="0">
                <a:solidFill>
                  <a:srgbClr val="FF0000"/>
                </a:solidFill>
                <a:latin typeface="Times New Roman" pitchFamily="18" charset="0"/>
                <a:cs typeface="Times New Roman" pitchFamily="18" charset="0"/>
              </a:rPr>
              <a:t> </a:t>
            </a:r>
            <a:r>
              <a:rPr lang="en-US" altLang="zh-CN" sz="833" b="1" dirty="0">
                <a:solidFill>
                  <a:srgbClr val="FF0000"/>
                </a:solidFill>
                <a:latin typeface="Times New Roman" pitchFamily="18" charset="0"/>
                <a:cs typeface="Times New Roman" pitchFamily="18" charset="0"/>
              </a:rPr>
              <a:t>Group</a:t>
            </a:r>
          </a:p>
        </p:txBody>
      </p:sp>
      <p:sp>
        <p:nvSpPr>
          <p:cNvPr id="11" name="TextBox 10"/>
          <p:cNvSpPr txBox="1"/>
          <p:nvPr/>
        </p:nvSpPr>
        <p:spPr>
          <a:xfrm>
            <a:off x="4000500" y="3243955"/>
            <a:ext cx="1772212" cy="188193"/>
          </a:xfrm>
          <a:prstGeom prst="rect">
            <a:avLst/>
          </a:prstGeom>
          <a:noFill/>
        </p:spPr>
        <p:txBody>
          <a:bodyPr wrap="square" lIns="59436" tIns="29718" rIns="59436" bIns="29718" rtlCol="0">
            <a:spAutoFit/>
          </a:bodyPr>
          <a:lstStyle/>
          <a:p>
            <a:r>
              <a:rPr lang="en-US" altLang="zh-CN" sz="833" b="1" dirty="0">
                <a:solidFill>
                  <a:srgbClr val="FF0000"/>
                </a:solidFill>
                <a:latin typeface="Times New Roman" pitchFamily="18" charset="0"/>
                <a:cs typeface="Times New Roman" pitchFamily="18" charset="0"/>
              </a:rPr>
              <a:t>20170701</a:t>
            </a:r>
            <a:r>
              <a:rPr lang="zh-CN" altLang="en-US" sz="833" b="1" dirty="0">
                <a:solidFill>
                  <a:srgbClr val="FF0000"/>
                </a:solidFill>
                <a:latin typeface="Times New Roman" pitchFamily="18" charset="0"/>
                <a:cs typeface="Times New Roman" pitchFamily="18" charset="0"/>
              </a:rPr>
              <a:t>  </a:t>
            </a:r>
            <a:r>
              <a:rPr lang="en-US" altLang="zh-CN" sz="833" b="1" dirty="0">
                <a:solidFill>
                  <a:srgbClr val="FF0000"/>
                </a:solidFill>
                <a:latin typeface="Times New Roman" pitchFamily="18" charset="0"/>
                <a:cs typeface="Times New Roman" pitchFamily="18" charset="0"/>
              </a:rPr>
              <a:t>surface based lighting</a:t>
            </a:r>
          </a:p>
        </p:txBody>
      </p:sp>
      <p:sp>
        <p:nvSpPr>
          <p:cNvPr id="12" name="TextBox 11"/>
          <p:cNvSpPr txBox="1"/>
          <p:nvPr/>
        </p:nvSpPr>
        <p:spPr>
          <a:xfrm>
            <a:off x="3871823" y="1350257"/>
            <a:ext cx="1071570" cy="188193"/>
          </a:xfrm>
          <a:prstGeom prst="rect">
            <a:avLst/>
          </a:prstGeom>
          <a:noFill/>
        </p:spPr>
        <p:txBody>
          <a:bodyPr wrap="square" lIns="59436" tIns="29718" rIns="59436" bIns="29718" rtlCol="0">
            <a:spAutoFit/>
          </a:bodyPr>
          <a:lstStyle/>
          <a:p>
            <a:r>
              <a:rPr lang="en-US" altLang="zh-CN" sz="833" b="1" dirty="0">
                <a:solidFill>
                  <a:srgbClr val="FF0000"/>
                </a:solidFill>
                <a:latin typeface="Times New Roman" pitchFamily="18" charset="0"/>
                <a:cs typeface="Times New Roman" pitchFamily="18" charset="0"/>
              </a:rPr>
              <a:t>20170701</a:t>
            </a:r>
            <a:r>
              <a:rPr lang="zh-CN" altLang="en-US" sz="833" b="1" dirty="0">
                <a:solidFill>
                  <a:srgbClr val="FF0000"/>
                </a:solidFill>
                <a:latin typeface="Times New Roman" pitchFamily="18" charset="0"/>
                <a:cs typeface="Times New Roman" pitchFamily="18" charset="0"/>
              </a:rPr>
              <a:t> </a:t>
            </a:r>
            <a:r>
              <a:rPr lang="en-US" altLang="zh-CN" sz="833" b="1" dirty="0">
                <a:solidFill>
                  <a:srgbClr val="FF0000"/>
                </a:solidFill>
                <a:latin typeface="Times New Roman" pitchFamily="18" charset="0"/>
                <a:cs typeface="Times New Roman" pitchFamily="18" charset="0"/>
              </a:rPr>
              <a:t>LMI</a:t>
            </a:r>
            <a:r>
              <a:rPr lang="zh-CN" altLang="en-US" sz="833" b="1" dirty="0">
                <a:solidFill>
                  <a:srgbClr val="FF0000"/>
                </a:solidFill>
                <a:latin typeface="Times New Roman" pitchFamily="18" charset="0"/>
                <a:cs typeface="Times New Roman" pitchFamily="18" charset="0"/>
              </a:rPr>
              <a:t> </a:t>
            </a:r>
            <a:r>
              <a:rPr lang="en-US" altLang="zh-CN" sz="833" b="1" dirty="0">
                <a:solidFill>
                  <a:srgbClr val="FF0000"/>
                </a:solidFill>
                <a:latin typeface="Times New Roman" pitchFamily="18" charset="0"/>
                <a:cs typeface="Times New Roman" pitchFamily="18" charset="0"/>
              </a:rPr>
              <a:t>Flash</a:t>
            </a:r>
          </a:p>
        </p:txBody>
      </p:sp>
      <p:sp>
        <p:nvSpPr>
          <p:cNvPr id="13" name="TextBox 12"/>
          <p:cNvSpPr txBox="1"/>
          <p:nvPr/>
        </p:nvSpPr>
        <p:spPr>
          <a:xfrm>
            <a:off x="264590" y="1329142"/>
            <a:ext cx="1071570" cy="188193"/>
          </a:xfrm>
          <a:prstGeom prst="rect">
            <a:avLst/>
          </a:prstGeom>
          <a:noFill/>
        </p:spPr>
        <p:txBody>
          <a:bodyPr wrap="square" lIns="59436" tIns="29718" rIns="59436" bIns="29718" rtlCol="0">
            <a:spAutoFit/>
          </a:bodyPr>
          <a:lstStyle/>
          <a:p>
            <a:r>
              <a:rPr lang="en-US" altLang="zh-CN" sz="833" b="1" dirty="0">
                <a:solidFill>
                  <a:srgbClr val="FF0000"/>
                </a:solidFill>
                <a:latin typeface="Times New Roman" pitchFamily="18" charset="0"/>
                <a:cs typeface="Times New Roman" pitchFamily="18" charset="0"/>
              </a:rPr>
              <a:t>20170701</a:t>
            </a:r>
            <a:r>
              <a:rPr lang="zh-CN" altLang="en-US" sz="833" b="1" dirty="0">
                <a:solidFill>
                  <a:srgbClr val="FF0000"/>
                </a:solidFill>
                <a:latin typeface="Times New Roman" pitchFamily="18" charset="0"/>
                <a:cs typeface="Times New Roman" pitchFamily="18" charset="0"/>
              </a:rPr>
              <a:t> </a:t>
            </a:r>
            <a:r>
              <a:rPr lang="en-US" altLang="zh-CN" sz="833" b="1" dirty="0">
                <a:solidFill>
                  <a:srgbClr val="FF0000"/>
                </a:solidFill>
                <a:latin typeface="Times New Roman" pitchFamily="18" charset="0"/>
                <a:cs typeface="Times New Roman" pitchFamily="18" charset="0"/>
              </a:rPr>
              <a:t>LMI</a:t>
            </a:r>
            <a:r>
              <a:rPr lang="zh-CN" altLang="en-US" sz="833" b="1" dirty="0">
                <a:solidFill>
                  <a:srgbClr val="FF0000"/>
                </a:solidFill>
                <a:latin typeface="Times New Roman" pitchFamily="18" charset="0"/>
                <a:cs typeface="Times New Roman" pitchFamily="18" charset="0"/>
              </a:rPr>
              <a:t> </a:t>
            </a:r>
            <a:r>
              <a:rPr lang="en-US" altLang="zh-CN" sz="833" b="1" dirty="0">
                <a:solidFill>
                  <a:srgbClr val="FF0000"/>
                </a:solidFill>
                <a:latin typeface="Times New Roman" pitchFamily="18" charset="0"/>
                <a:cs typeface="Times New Roman" pitchFamily="18" charset="0"/>
              </a:rPr>
              <a:t>Event</a:t>
            </a:r>
          </a:p>
        </p:txBody>
      </p:sp>
      <p:pic>
        <p:nvPicPr>
          <p:cNvPr id="8" name="图片 7" descr="20170701event.png"/>
          <p:cNvPicPr>
            <a:picLocks noChangeAspect="1"/>
          </p:cNvPicPr>
          <p:nvPr/>
        </p:nvPicPr>
        <p:blipFill>
          <a:blip r:embed="rId3"/>
          <a:srcRect l="18719" t="21425" r="7742" b="23211"/>
          <a:stretch>
            <a:fillRect/>
          </a:stretch>
        </p:blipFill>
        <p:spPr>
          <a:xfrm>
            <a:off x="779773" y="1572654"/>
            <a:ext cx="2946813" cy="1660920"/>
          </a:xfrm>
          <a:prstGeom prst="rect">
            <a:avLst/>
          </a:prstGeom>
        </p:spPr>
      </p:pic>
      <p:pic>
        <p:nvPicPr>
          <p:cNvPr id="10" name="图片 9" descr="20170701group.png"/>
          <p:cNvPicPr>
            <a:picLocks noChangeAspect="1"/>
          </p:cNvPicPr>
          <p:nvPr/>
        </p:nvPicPr>
        <p:blipFill>
          <a:blip r:embed="rId4"/>
          <a:srcRect l="17910" t="21425" r="8551" b="24997"/>
          <a:stretch>
            <a:fillRect/>
          </a:stretch>
        </p:blipFill>
        <p:spPr>
          <a:xfrm>
            <a:off x="728725" y="3492500"/>
            <a:ext cx="2946813" cy="1607340"/>
          </a:xfrm>
          <a:prstGeom prst="rect">
            <a:avLst/>
          </a:prstGeom>
        </p:spPr>
      </p:pic>
      <p:pic>
        <p:nvPicPr>
          <p:cNvPr id="14" name="图片 13" descr="20170701flash.png"/>
          <p:cNvPicPr>
            <a:picLocks noChangeAspect="1"/>
          </p:cNvPicPr>
          <p:nvPr/>
        </p:nvPicPr>
        <p:blipFill>
          <a:blip r:embed="rId5"/>
          <a:srcRect l="17910" t="21425" r="8551" b="24997"/>
          <a:stretch>
            <a:fillRect/>
          </a:stretch>
        </p:blipFill>
        <p:spPr>
          <a:xfrm>
            <a:off x="4045741" y="1517399"/>
            <a:ext cx="2946813" cy="1607340"/>
          </a:xfrm>
          <a:prstGeom prst="rect">
            <a:avLst/>
          </a:prstGeom>
        </p:spPr>
      </p:pic>
      <p:pic>
        <p:nvPicPr>
          <p:cNvPr id="1026" name="Picture 2" descr="E:\program\work\LJ\LMItest\LMI算法在轨测试\FY-4A第二次数据发布L2级产品\ppt\20170701ADTD.png"/>
          <p:cNvPicPr>
            <a:picLocks noChangeAspect="1" noChangeArrowheads="1"/>
          </p:cNvPicPr>
          <p:nvPr/>
        </p:nvPicPr>
        <p:blipFill>
          <a:blip r:embed="rId6"/>
          <a:srcRect l="17910" t="21425" r="7214" b="23211"/>
          <a:stretch>
            <a:fillRect/>
          </a:stretch>
        </p:blipFill>
        <p:spPr bwMode="auto">
          <a:xfrm>
            <a:off x="4018954" y="3492500"/>
            <a:ext cx="3000388" cy="1660920"/>
          </a:xfrm>
          <a:prstGeom prst="rect">
            <a:avLst/>
          </a:prstGeom>
          <a:noFill/>
        </p:spPr>
      </p:pic>
      <p:sp>
        <p:nvSpPr>
          <p:cNvPr id="15" name="矩形 1"/>
          <p:cNvSpPr>
            <a:spLocks noChangeArrowheads="1"/>
          </p:cNvSpPr>
          <p:nvPr/>
        </p:nvSpPr>
        <p:spPr bwMode="auto">
          <a:xfrm>
            <a:off x="96447" y="278228"/>
            <a:ext cx="5446117" cy="502766"/>
          </a:xfrm>
          <a:prstGeom prst="rect">
            <a:avLst/>
          </a:prstGeom>
          <a:noFill/>
          <a:ln w="9525">
            <a:noFill/>
            <a:miter lim="800000"/>
            <a:headEnd/>
            <a:tailEnd/>
          </a:ln>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50000"/>
              </a:spcBef>
              <a:defRPr/>
            </a:pPr>
            <a:r>
              <a:rPr lang="en-US" altLang="zh-CN" sz="2333" b="1" dirty="0">
                <a:solidFill>
                  <a:schemeClr val="bg1"/>
                </a:solidFill>
                <a:latin typeface="Arial" pitchFamily="34" charset="0"/>
                <a:ea typeface="楷体_GB2312" pitchFamily="49" charset="-122"/>
              </a:rPr>
              <a:t>FY-4 Product</a:t>
            </a:r>
            <a:r>
              <a:rPr lang="en-US" altLang="zh-CN" sz="2667" b="1" dirty="0">
                <a:solidFill>
                  <a:schemeClr val="tx2"/>
                </a:solidFill>
                <a:effectLst>
                  <a:outerShdw blurRad="38100" dist="38100" dir="2700000" algn="tl">
                    <a:srgbClr val="C0C0C0"/>
                  </a:outerShdw>
                </a:effectLst>
                <a:latin typeface="Arial" pitchFamily="34" charset="0"/>
                <a:ea typeface="楷体_GB2312" pitchFamily="49" charset="-122"/>
              </a:rPr>
              <a:t> </a:t>
            </a:r>
            <a:r>
              <a:rPr lang="en-US" altLang="zh-CN" sz="2667" b="1" dirty="0">
                <a:solidFill>
                  <a:schemeClr val="bg1"/>
                </a:solidFill>
                <a:latin typeface="Arial" pitchFamily="34" charset="0"/>
                <a:ea typeface="楷体_GB2312" pitchFamily="49" charset="-122"/>
              </a:rPr>
              <a:t>example</a:t>
            </a:r>
            <a:endParaRPr lang="zh-CN" altLang="en-US" sz="2667" b="1" dirty="0">
              <a:solidFill>
                <a:schemeClr val="bg1"/>
              </a:solidFill>
              <a:latin typeface="Arial" pitchFamily="34" charset="0"/>
              <a:ea typeface="楷体_GB2312" pitchFamily="49" charset="-122"/>
            </a:endParaRPr>
          </a:p>
        </p:txBody>
      </p:sp>
    </p:spTree>
    <p:extLst>
      <p:ext uri="{BB962C8B-B14F-4D97-AF65-F5344CB8AC3E}">
        <p14:creationId xmlns:p14="http://schemas.microsoft.com/office/powerpoint/2010/main" val="1287235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3">
      <a:dk1>
        <a:srgbClr val="132767"/>
      </a:dk1>
      <a:lt1>
        <a:srgbClr val="FFFFFF"/>
      </a:lt1>
      <a:dk2>
        <a:srgbClr val="184BB2"/>
      </a:dk2>
      <a:lt2>
        <a:srgbClr val="C0C0C0"/>
      </a:lt2>
      <a:accent1>
        <a:srgbClr val="22A2E2"/>
      </a:accent1>
      <a:accent2>
        <a:srgbClr val="81CFEB"/>
      </a:accent2>
      <a:accent3>
        <a:srgbClr val="FFFFFF"/>
      </a:accent3>
      <a:accent4>
        <a:srgbClr val="0E2057"/>
      </a:accent4>
      <a:accent5>
        <a:srgbClr val="ABCEEE"/>
      </a:accent5>
      <a:accent6>
        <a:srgbClr val="74BBD5"/>
      </a:accent6>
      <a:hlink>
        <a:srgbClr val="55ABA9"/>
      </a:hlink>
      <a:folHlink>
        <a:srgbClr val="DCCA42"/>
      </a:folHlink>
    </a:clrScheme>
    <a:fontScheme name="Office 主题">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noFill/>
        <a:ln w="9525">
          <a:noFill/>
          <a:miter lim="800000"/>
          <a:headEnd/>
          <a:tailEnd/>
        </a:ln>
      </a:spPr>
      <a:bodyPr/>
      <a:lstStyle>
        <a:defPPr algn="ctr">
          <a:lnSpc>
            <a:spcPct val="90000"/>
          </a:lnSpc>
          <a:spcBef>
            <a:spcPct val="20000"/>
          </a:spcBef>
          <a:buClr>
            <a:schemeClr val="tx2"/>
          </a:buClr>
          <a:buFont typeface="Wingdings" pitchFamily="2" charset="2"/>
          <a:buNone/>
          <a:defRPr sz="3200" kern="0" dirty="0">
            <a:solidFill>
              <a:schemeClr val="bg1"/>
            </a:solidFill>
            <a:latin typeface="黑体" pitchFamily="2" charset="-122"/>
            <a:ea typeface="黑体" pitchFamily="2" charset="-122"/>
            <a:cs typeface="+mj-cs"/>
          </a:defRPr>
        </a:defPPr>
      </a:lstStyle>
    </a:txDef>
  </a:objectDefaults>
  <a:extraClrSchemeLst>
    <a:extraClrScheme>
      <a:clrScheme name="Office 主题 1">
        <a:dk1>
          <a:srgbClr val="0E3558"/>
        </a:dk1>
        <a:lt1>
          <a:srgbClr val="FFFFFF"/>
        </a:lt1>
        <a:dk2>
          <a:srgbClr val="006666"/>
        </a:dk2>
        <a:lt2>
          <a:srgbClr val="969696"/>
        </a:lt2>
        <a:accent1>
          <a:srgbClr val="E3BE05"/>
        </a:accent1>
        <a:accent2>
          <a:srgbClr val="4BC77A"/>
        </a:accent2>
        <a:accent3>
          <a:srgbClr val="FFFFFF"/>
        </a:accent3>
        <a:accent4>
          <a:srgbClr val="0A2C4A"/>
        </a:accent4>
        <a:accent5>
          <a:srgbClr val="EFDBAA"/>
        </a:accent5>
        <a:accent6>
          <a:srgbClr val="43B46E"/>
        </a:accent6>
        <a:hlink>
          <a:srgbClr val="CC3300"/>
        </a:hlink>
        <a:folHlink>
          <a:srgbClr val="333399"/>
        </a:folHlink>
      </a:clrScheme>
      <a:clrMap bg1="lt1" tx1="dk1" bg2="lt2" tx2="dk2" accent1="accent1" accent2="accent2" accent3="accent3" accent4="accent4" accent5="accent5" accent6="accent6" hlink="hlink" folHlink="folHlink"/>
    </a:extraClrScheme>
    <a:extraClrScheme>
      <a:clrScheme name="Office 主题 2">
        <a:dk1>
          <a:srgbClr val="55238D"/>
        </a:dk1>
        <a:lt1>
          <a:srgbClr val="FFFFFF"/>
        </a:lt1>
        <a:dk2>
          <a:srgbClr val="754ECC"/>
        </a:dk2>
        <a:lt2>
          <a:srgbClr val="C0C0C0"/>
        </a:lt2>
        <a:accent1>
          <a:srgbClr val="869EEC"/>
        </a:accent1>
        <a:accent2>
          <a:srgbClr val="EFA441"/>
        </a:accent2>
        <a:accent3>
          <a:srgbClr val="FFFFFF"/>
        </a:accent3>
        <a:accent4>
          <a:srgbClr val="471C78"/>
        </a:accent4>
        <a:accent5>
          <a:srgbClr val="C3CCF4"/>
        </a:accent5>
        <a:accent6>
          <a:srgbClr val="D9943A"/>
        </a:accent6>
        <a:hlink>
          <a:srgbClr val="63C398"/>
        </a:hlink>
        <a:folHlink>
          <a:srgbClr val="AAC856"/>
        </a:folHlink>
      </a:clrScheme>
      <a:clrMap bg1="lt1" tx1="dk1" bg2="lt2" tx2="dk2" accent1="accent1" accent2="accent2" accent3="accent3" accent4="accent4" accent5="accent5" accent6="accent6" hlink="hlink" folHlink="folHlink"/>
    </a:extraClrScheme>
    <a:extraClrScheme>
      <a:clrScheme name="Office 主题 3">
        <a:dk1>
          <a:srgbClr val="132767"/>
        </a:dk1>
        <a:lt1>
          <a:srgbClr val="FFFFFF"/>
        </a:lt1>
        <a:dk2>
          <a:srgbClr val="184BB2"/>
        </a:dk2>
        <a:lt2>
          <a:srgbClr val="C0C0C0"/>
        </a:lt2>
        <a:accent1>
          <a:srgbClr val="22A2E2"/>
        </a:accent1>
        <a:accent2>
          <a:srgbClr val="81CFEB"/>
        </a:accent2>
        <a:accent3>
          <a:srgbClr val="FFFFFF"/>
        </a:accent3>
        <a:accent4>
          <a:srgbClr val="0E2057"/>
        </a:accent4>
        <a:accent5>
          <a:srgbClr val="ABCEEE"/>
        </a:accent5>
        <a:accent6>
          <a:srgbClr val="74BBD5"/>
        </a:accent6>
        <a:hlink>
          <a:srgbClr val="55ABA9"/>
        </a:hlink>
        <a:folHlink>
          <a:srgbClr val="DCCA4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18972</TotalTime>
  <Words>1592</Words>
  <Application>Microsoft Macintosh PowerPoint</Application>
  <PresentationFormat>自定义</PresentationFormat>
  <Paragraphs>409</Paragraphs>
  <Slides>42</Slides>
  <Notes>12</Notes>
  <HiddenSlides>0</HiddenSlides>
  <MMClips>4</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42</vt:i4>
      </vt:variant>
    </vt:vector>
  </HeadingPairs>
  <TitlesOfParts>
    <vt:vector size="54" baseType="lpstr">
      <vt:lpstr>Calibri</vt:lpstr>
      <vt:lpstr>Kozuka Gothic Pr6N H</vt:lpstr>
      <vt:lpstr>Times New Roman</vt:lpstr>
      <vt:lpstr>Wingdings</vt:lpstr>
      <vt:lpstr>黑体</vt:lpstr>
      <vt:lpstr>楷体_GB2312</vt:lpstr>
      <vt:lpstr>隶书</vt:lpstr>
      <vt:lpstr>宋体</vt:lpstr>
      <vt:lpstr>微软雅黑</vt:lpstr>
      <vt:lpstr>Arial</vt:lpstr>
      <vt:lpstr>Office 主题</vt:lpstr>
      <vt:lpstr>Visio</vt:lpstr>
      <vt:lpstr>PowerPoint 演示文稿</vt:lpstr>
      <vt:lpstr>Outline</vt:lpstr>
      <vt:lpstr>PowerPoint 演示文稿</vt:lpstr>
      <vt:lpstr>PowerPoint 演示文稿</vt:lpstr>
      <vt:lpstr>PowerPoint 演示文稿</vt:lpstr>
      <vt:lpstr>PowerPoint 演示文稿</vt:lpstr>
      <vt:lpstr>PowerPoint 演示文稿</vt:lpstr>
      <vt:lpstr>FY-4A GIIRS humidity sounding (Every 15 minutes)</vt:lpstr>
      <vt:lpstr>PowerPoint 演示文稿</vt:lpstr>
      <vt:lpstr>PowerPoint 演示文稿</vt:lpstr>
      <vt:lpstr>PowerPoint 演示文稿</vt:lpstr>
      <vt:lpstr>PowerPoint 演示文稿</vt:lpstr>
      <vt:lpstr>Data format</vt:lpstr>
      <vt:lpstr>Outline</vt:lpstr>
      <vt:lpstr>Integrated Space and Ground Based FY Satellite Data Service System</vt:lpstr>
      <vt:lpstr>PowerPoint 演示文稿</vt:lpstr>
      <vt:lpstr>1) Space-based data services</vt:lpstr>
      <vt:lpstr>1) Space-based data services</vt:lpstr>
      <vt:lpstr>PowerPoint 演示文稿</vt:lpstr>
      <vt:lpstr>PowerPoint 演示文稿</vt:lpstr>
      <vt:lpstr>PowerPoint 演示文稿</vt:lpstr>
      <vt:lpstr>PowerPoint 演示文稿</vt:lpstr>
      <vt:lpstr>1) Space-based data services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Procedure</vt:lpstr>
      <vt:lpstr>PowerPoint 演示文稿</vt:lpstr>
      <vt:lpstr>PowerPoint 演示文稿</vt:lpstr>
      <vt:lpstr>PowerPoint 演示文稿</vt:lpstr>
      <vt:lpstr>PowerPoint 演示文稿</vt:lpstr>
      <vt:lpstr>Mobile APPs</vt:lpstr>
      <vt:lpstr>WeChat applets</vt:lpstr>
      <vt:lpstr>PowerPoint 演示文稿</vt:lpstr>
      <vt:lpstr>3、总体设计方案</vt:lpstr>
      <vt:lpstr>PowerPoint 演示文稿</vt:lpstr>
    </vt:vector>
  </TitlesOfParts>
  <Company>Guilddesign</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dc:creator>
  <cp:lastModifiedBy>Microsoft Office 用户</cp:lastModifiedBy>
  <cp:revision>543</cp:revision>
  <dcterms:created xsi:type="dcterms:W3CDTF">2004-07-21T02:43:03Z</dcterms:created>
  <dcterms:modified xsi:type="dcterms:W3CDTF">2019-06-25T03:50:09Z</dcterms:modified>
</cp:coreProperties>
</file>